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Children One" charset="1" panose="00000000000000000000"/>
      <p:regular r:id="rId22"/>
    </p:embeddedFont>
    <p:embeddedFont>
      <p:font typeface="Comic Relief" charset="1" panose="030F0702030302020204"/>
      <p:regular r:id="rId23"/>
    </p:embeddedFont>
    <p:embeddedFont>
      <p:font typeface="Canva Sans Bold" charset="1" panose="020B0803030501040103"/>
      <p:regular r:id="rId24"/>
    </p:embeddedFont>
    <p:embeddedFont>
      <p:font typeface="Canva Sans" charset="1" panose="020B05030305010401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1.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5.pn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8.jpeg" Type="http://schemas.openxmlformats.org/officeDocument/2006/relationships/image"/><Relationship Id="rId4" Target="../media/image69.jpeg" Type="http://schemas.openxmlformats.org/officeDocument/2006/relationships/image"/><Relationship Id="rId5" Target="../media/image70.jpeg" Type="http://schemas.openxmlformats.org/officeDocument/2006/relationships/image"/><Relationship Id="rId6" Target="../media/image71.jpeg" Type="http://schemas.openxmlformats.org/officeDocument/2006/relationships/image"/><Relationship Id="rId7" Target="../media/image7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HLvn1I3LM.mp4" Type="http://schemas.microsoft.com/office/2007/relationships/media"/><Relationship Id="rId11" Target="../media/image74.jpeg" Type="http://schemas.openxmlformats.org/officeDocument/2006/relationships/image"/><Relationship Id="rId12" Target="../media/VAHLvqnd3Hg.mp4" Type="http://schemas.openxmlformats.org/officeDocument/2006/relationships/video"/><Relationship Id="rId13" Target="../media/VAHLvqnd3Hg.mp4" Type="http://schemas.microsoft.com/office/2007/relationships/media"/><Relationship Id="rId2" Target="../media/image1.jpeg" Type="http://schemas.openxmlformats.org/officeDocument/2006/relationships/image"/><Relationship Id="rId3" Target="../media/image65.pn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73.jpeg" Type="http://schemas.openxmlformats.org/officeDocument/2006/relationships/image"/><Relationship Id="rId9" Target="../media/VAHLvn1I3LM.mp4" Type="http://schemas.openxmlformats.org/officeDocument/2006/relationships/video"/></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png" Type="http://schemas.openxmlformats.org/officeDocument/2006/relationships/image"/><Relationship Id="rId11" Target="../media/image81.svg" Type="http://schemas.openxmlformats.org/officeDocument/2006/relationships/image"/><Relationship Id="rId2" Target="../media/image1.jpeg" Type="http://schemas.openxmlformats.org/officeDocument/2006/relationships/image"/><Relationship Id="rId3" Target="../media/image75.pn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78.jpeg" Type="http://schemas.openxmlformats.org/officeDocument/2006/relationships/image"/><Relationship Id="rId9" Target="../media/image79.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2" Target="../media/image1.jpe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svg" Type="http://schemas.openxmlformats.org/officeDocument/2006/relationships/image"/><Relationship Id="rId2" Target="../media/image1.jpe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2" Target="../media/image1.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2" Target="../media/image1.jpe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2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jpeg" Type="http://schemas.openxmlformats.org/officeDocument/2006/relationships/image"/><Relationship Id="rId4" Target="../media/image5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jpeg" Type="http://schemas.openxmlformats.org/officeDocument/2006/relationships/image"/><Relationship Id="rId11" Target="../media/image61.jpeg" Type="http://schemas.openxmlformats.org/officeDocument/2006/relationships/image"/><Relationship Id="rId2" Target="../media/image1.jpeg" Type="http://schemas.openxmlformats.org/officeDocument/2006/relationships/image"/><Relationship Id="rId3" Target="../media/image53.png" Type="http://schemas.openxmlformats.org/officeDocument/2006/relationships/image"/><Relationship Id="rId4" Target="../media/image54.svg" Type="http://schemas.openxmlformats.org/officeDocument/2006/relationships/image"/><Relationship Id="rId5" Target="../media/image55.png" Type="http://schemas.openxmlformats.org/officeDocument/2006/relationships/image"/><Relationship Id="rId6" Target="../media/image56.svg" Type="http://schemas.openxmlformats.org/officeDocument/2006/relationships/image"/><Relationship Id="rId7" Target="../media/image57.png" Type="http://schemas.openxmlformats.org/officeDocument/2006/relationships/image"/><Relationship Id="rId8" Target="../media/image58.svg" Type="http://schemas.openxmlformats.org/officeDocument/2006/relationships/image"/><Relationship Id="rId9" Target="../media/image5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62.jpeg" Type="http://schemas.openxmlformats.org/officeDocument/2006/relationships/image"/><Relationship Id="rId8" Target="../media/image63.jpeg" Type="http://schemas.openxmlformats.org/officeDocument/2006/relationships/image"/><Relationship Id="rId9" Target="../media/image6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14299319" y="2081436"/>
            <a:ext cx="4436442" cy="4114800"/>
          </a:xfrm>
          <a:custGeom>
            <a:avLst/>
            <a:gdLst/>
            <a:ahLst/>
            <a:cxnLst/>
            <a:rect r="r" b="b" t="t" l="l"/>
            <a:pathLst>
              <a:path h="4114800" w="4436442">
                <a:moveTo>
                  <a:pt x="0" y="0"/>
                </a:moveTo>
                <a:lnTo>
                  <a:pt x="4436442" y="0"/>
                </a:lnTo>
                <a:lnTo>
                  <a:pt x="44364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666782" y="3627728"/>
            <a:ext cx="9265074" cy="6659272"/>
          </a:xfrm>
          <a:custGeom>
            <a:avLst/>
            <a:gdLst/>
            <a:ahLst/>
            <a:cxnLst/>
            <a:rect r="r" b="b" t="t" l="l"/>
            <a:pathLst>
              <a:path h="6659272" w="9265074">
                <a:moveTo>
                  <a:pt x="0" y="0"/>
                </a:moveTo>
                <a:lnTo>
                  <a:pt x="9265074" y="0"/>
                </a:lnTo>
                <a:lnTo>
                  <a:pt x="9265074" y="6659272"/>
                </a:lnTo>
                <a:lnTo>
                  <a:pt x="0" y="6659272"/>
                </a:lnTo>
                <a:lnTo>
                  <a:pt x="0" y="0"/>
                </a:lnTo>
                <a:close/>
              </a:path>
            </a:pathLst>
          </a:custGeom>
          <a:blipFill>
            <a:blip r:embed="rId5"/>
            <a:stretch>
              <a:fillRect l="0" t="0" r="0" b="0"/>
            </a:stretch>
          </a:blipFill>
        </p:spPr>
      </p:sp>
      <p:sp>
        <p:nvSpPr>
          <p:cNvPr name="Freeform 5" id="5"/>
          <p:cNvSpPr/>
          <p:nvPr/>
        </p:nvSpPr>
        <p:spPr>
          <a:xfrm flipH="false" flipV="false" rot="0">
            <a:off x="11873638" y="1028700"/>
            <a:ext cx="3356557" cy="1632126"/>
          </a:xfrm>
          <a:custGeom>
            <a:avLst/>
            <a:gdLst/>
            <a:ahLst/>
            <a:cxnLst/>
            <a:rect r="r" b="b" t="t" l="l"/>
            <a:pathLst>
              <a:path h="1632126" w="3356557">
                <a:moveTo>
                  <a:pt x="0" y="0"/>
                </a:moveTo>
                <a:lnTo>
                  <a:pt x="3356557" y="0"/>
                </a:lnTo>
                <a:lnTo>
                  <a:pt x="3356557" y="1632126"/>
                </a:lnTo>
                <a:lnTo>
                  <a:pt x="0" y="1632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828800" y="7392254"/>
            <a:ext cx="7315200" cy="658368"/>
          </a:xfrm>
          <a:custGeom>
            <a:avLst/>
            <a:gdLst/>
            <a:ahLst/>
            <a:cxnLst/>
            <a:rect r="r" b="b" t="t" l="l"/>
            <a:pathLst>
              <a:path h="658368" w="7315200">
                <a:moveTo>
                  <a:pt x="0" y="0"/>
                </a:moveTo>
                <a:lnTo>
                  <a:pt x="7315200" y="0"/>
                </a:lnTo>
                <a:lnTo>
                  <a:pt x="7315200" y="658368"/>
                </a:lnTo>
                <a:lnTo>
                  <a:pt x="0" y="65836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606134" y="4059673"/>
            <a:ext cx="10446075" cy="1974638"/>
          </a:xfrm>
          <a:prstGeom prst="rect">
            <a:avLst/>
          </a:prstGeom>
        </p:spPr>
        <p:txBody>
          <a:bodyPr anchor="t" rtlCol="false" tIns="0" lIns="0" bIns="0" rIns="0">
            <a:spAutoFit/>
          </a:bodyPr>
          <a:lstStyle/>
          <a:p>
            <a:pPr algn="l">
              <a:lnSpc>
                <a:spcPts val="16266"/>
              </a:lnSpc>
              <a:spcBef>
                <a:spcPct val="0"/>
              </a:spcBef>
            </a:pPr>
            <a:r>
              <a:rPr lang="en-US" sz="11619">
                <a:solidFill>
                  <a:srgbClr val="034093"/>
                </a:solidFill>
                <a:latin typeface="Children One"/>
                <a:ea typeface="Children One"/>
                <a:cs typeface="Children One"/>
                <a:sym typeface="Children One"/>
              </a:rPr>
              <a:t>SCHOOL PLAN</a:t>
            </a:r>
          </a:p>
        </p:txBody>
      </p:sp>
      <p:sp>
        <p:nvSpPr>
          <p:cNvPr name="Freeform 8" id="8"/>
          <p:cNvSpPr/>
          <p:nvPr/>
        </p:nvSpPr>
        <p:spPr>
          <a:xfrm flipH="false" flipV="false" rot="0">
            <a:off x="3336720" y="1708043"/>
            <a:ext cx="3704941" cy="2278984"/>
          </a:xfrm>
          <a:custGeom>
            <a:avLst/>
            <a:gdLst/>
            <a:ahLst/>
            <a:cxnLst/>
            <a:rect r="r" b="b" t="t" l="l"/>
            <a:pathLst>
              <a:path h="2278984" w="3704941">
                <a:moveTo>
                  <a:pt x="0" y="0"/>
                </a:moveTo>
                <a:lnTo>
                  <a:pt x="3704941" y="0"/>
                </a:lnTo>
                <a:lnTo>
                  <a:pt x="3704941" y="2278985"/>
                </a:lnTo>
                <a:lnTo>
                  <a:pt x="0" y="2278985"/>
                </a:lnTo>
                <a:lnTo>
                  <a:pt x="0" y="0"/>
                </a:lnTo>
                <a:close/>
              </a:path>
            </a:pathLst>
          </a:custGeom>
          <a:blipFill>
            <a:blip r:embed="rId10"/>
            <a:stretch>
              <a:fillRect l="0" t="0" r="0" b="0"/>
            </a:stretch>
          </a:blipFill>
        </p:spPr>
      </p:sp>
      <p:sp>
        <p:nvSpPr>
          <p:cNvPr name="TextBox 9" id="9"/>
          <p:cNvSpPr txBox="true"/>
          <p:nvPr/>
        </p:nvSpPr>
        <p:spPr>
          <a:xfrm rot="0">
            <a:off x="1828800" y="6129561"/>
            <a:ext cx="8791979" cy="1100747"/>
          </a:xfrm>
          <a:prstGeom prst="rect">
            <a:avLst/>
          </a:prstGeom>
        </p:spPr>
        <p:txBody>
          <a:bodyPr anchor="t" rtlCol="false" tIns="0" lIns="0" bIns="0" rIns="0">
            <a:spAutoFit/>
          </a:bodyPr>
          <a:lstStyle/>
          <a:p>
            <a:pPr algn="l">
              <a:lnSpc>
                <a:spcPts val="4432"/>
              </a:lnSpc>
              <a:spcBef>
                <a:spcPct val="0"/>
              </a:spcBef>
            </a:pPr>
            <a:r>
              <a:rPr lang="en-US" sz="3166">
                <a:solidFill>
                  <a:srgbClr val="034093"/>
                </a:solidFill>
                <a:latin typeface="Comic Relief"/>
                <a:ea typeface="Comic Relief"/>
                <a:cs typeface="Comic Relief"/>
                <a:sym typeface="Comic Relief"/>
              </a:rPr>
              <a:t>Enhancing Education and Student Success Through Writing; A multi-year plan. </a:t>
            </a:r>
          </a:p>
        </p:txBody>
      </p:sp>
      <p:sp>
        <p:nvSpPr>
          <p:cNvPr name="TextBox 10" id="10"/>
          <p:cNvSpPr txBox="true"/>
          <p:nvPr/>
        </p:nvSpPr>
        <p:spPr>
          <a:xfrm rot="0">
            <a:off x="1028700" y="555352"/>
            <a:ext cx="9191936" cy="860971"/>
          </a:xfrm>
          <a:prstGeom prst="rect">
            <a:avLst/>
          </a:prstGeom>
        </p:spPr>
        <p:txBody>
          <a:bodyPr anchor="t" rtlCol="false" tIns="0" lIns="0" bIns="0" rIns="0">
            <a:spAutoFit/>
          </a:bodyPr>
          <a:lstStyle/>
          <a:p>
            <a:pPr algn="l">
              <a:lnSpc>
                <a:spcPts val="7143"/>
              </a:lnSpc>
              <a:spcBef>
                <a:spcPct val="0"/>
              </a:spcBef>
            </a:pPr>
            <a:r>
              <a:rPr lang="en-US" sz="5102">
                <a:solidFill>
                  <a:srgbClr val="034093"/>
                </a:solidFill>
                <a:latin typeface="Children One"/>
                <a:ea typeface="Children One"/>
                <a:cs typeface="Children One"/>
                <a:sym typeface="Children One"/>
              </a:rPr>
              <a:t>OKANAGAN FALLS ELEMENTARY SCHOOL</a:t>
            </a:r>
          </a:p>
        </p:txBody>
      </p:sp>
      <p:sp>
        <p:nvSpPr>
          <p:cNvPr name="TextBox 11" id="11"/>
          <p:cNvSpPr txBox="true"/>
          <p:nvPr/>
        </p:nvSpPr>
        <p:spPr>
          <a:xfrm rot="0">
            <a:off x="4087041" y="8126822"/>
            <a:ext cx="2798719" cy="688981"/>
          </a:xfrm>
          <a:prstGeom prst="rect">
            <a:avLst/>
          </a:prstGeom>
        </p:spPr>
        <p:txBody>
          <a:bodyPr anchor="t" rtlCol="false" tIns="0" lIns="0" bIns="0" rIns="0">
            <a:spAutoFit/>
          </a:bodyPr>
          <a:lstStyle/>
          <a:p>
            <a:pPr algn="ctr">
              <a:lnSpc>
                <a:spcPts val="5600"/>
              </a:lnSpc>
            </a:pPr>
            <a:r>
              <a:rPr lang="en-US" sz="4000" b="true">
                <a:solidFill>
                  <a:srgbClr val="034093"/>
                </a:solidFill>
                <a:latin typeface="Canva Sans Bold"/>
                <a:ea typeface="Canva Sans Bold"/>
                <a:cs typeface="Canva Sans Bold"/>
                <a:sym typeface="Canva Sans Bold"/>
              </a:rPr>
              <a:t> 2025/2026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true" flipV="false" rot="0">
            <a:off x="1028700" y="3666274"/>
            <a:ext cx="6334657" cy="5814687"/>
          </a:xfrm>
          <a:custGeom>
            <a:avLst/>
            <a:gdLst/>
            <a:ahLst/>
            <a:cxnLst/>
            <a:rect r="r" b="b" t="t" l="l"/>
            <a:pathLst>
              <a:path h="5814687" w="6334657">
                <a:moveTo>
                  <a:pt x="6334657" y="0"/>
                </a:moveTo>
                <a:lnTo>
                  <a:pt x="0" y="0"/>
                </a:lnTo>
                <a:lnTo>
                  <a:pt x="0" y="5814687"/>
                </a:lnTo>
                <a:lnTo>
                  <a:pt x="6334657" y="5814687"/>
                </a:lnTo>
                <a:lnTo>
                  <a:pt x="6334657" y="0"/>
                </a:lnTo>
                <a:close/>
              </a:path>
            </a:pathLst>
          </a:custGeom>
          <a:blipFill>
            <a:blip r:embed="rId3"/>
            <a:stretch>
              <a:fillRect l="0" t="0" r="0" b="0"/>
            </a:stretch>
          </a:blipFill>
        </p:spPr>
      </p:sp>
      <p:sp>
        <p:nvSpPr>
          <p:cNvPr name="Freeform 4" id="4"/>
          <p:cNvSpPr/>
          <p:nvPr/>
        </p:nvSpPr>
        <p:spPr>
          <a:xfrm flipH="false" flipV="false" rot="619289">
            <a:off x="12242047" y="1744840"/>
            <a:ext cx="4050038" cy="1169449"/>
          </a:xfrm>
          <a:custGeom>
            <a:avLst/>
            <a:gdLst/>
            <a:ahLst/>
            <a:cxnLst/>
            <a:rect r="r" b="b" t="t" l="l"/>
            <a:pathLst>
              <a:path h="1169449" w="4050038">
                <a:moveTo>
                  <a:pt x="0" y="0"/>
                </a:moveTo>
                <a:lnTo>
                  <a:pt x="4050038" y="0"/>
                </a:lnTo>
                <a:lnTo>
                  <a:pt x="4050038" y="1169449"/>
                </a:lnTo>
                <a:lnTo>
                  <a:pt x="0" y="11694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700000">
            <a:off x="-561993" y="724857"/>
            <a:ext cx="2122226" cy="3209415"/>
          </a:xfrm>
          <a:custGeom>
            <a:avLst/>
            <a:gdLst/>
            <a:ahLst/>
            <a:cxnLst/>
            <a:rect r="r" b="b" t="t" l="l"/>
            <a:pathLst>
              <a:path h="3209415" w="2122226">
                <a:moveTo>
                  <a:pt x="0" y="0"/>
                </a:moveTo>
                <a:lnTo>
                  <a:pt x="2122225" y="0"/>
                </a:lnTo>
                <a:lnTo>
                  <a:pt x="2122225" y="3209415"/>
                </a:lnTo>
                <a:lnTo>
                  <a:pt x="0" y="3209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6033350" y="9025890"/>
            <a:ext cx="3110650" cy="1261110"/>
          </a:xfrm>
          <a:custGeom>
            <a:avLst/>
            <a:gdLst/>
            <a:ahLst/>
            <a:cxnLst/>
            <a:rect r="r" b="b" t="t" l="l"/>
            <a:pathLst>
              <a:path h="1261110" w="3110650">
                <a:moveTo>
                  <a:pt x="0" y="0"/>
                </a:moveTo>
                <a:lnTo>
                  <a:pt x="3110650" y="0"/>
                </a:lnTo>
                <a:lnTo>
                  <a:pt x="3110650" y="1261110"/>
                </a:lnTo>
                <a:lnTo>
                  <a:pt x="0" y="12611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086595" y="2275043"/>
            <a:ext cx="1136076" cy="2370941"/>
          </a:xfrm>
          <a:custGeom>
            <a:avLst/>
            <a:gdLst/>
            <a:ahLst/>
            <a:cxnLst/>
            <a:rect r="r" b="b" t="t" l="l"/>
            <a:pathLst>
              <a:path h="2370941" w="1136076">
                <a:moveTo>
                  <a:pt x="0" y="0"/>
                </a:moveTo>
                <a:lnTo>
                  <a:pt x="1136076" y="0"/>
                </a:lnTo>
                <a:lnTo>
                  <a:pt x="1136076" y="2370941"/>
                </a:lnTo>
                <a:lnTo>
                  <a:pt x="0" y="23709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7352270" y="3730015"/>
            <a:ext cx="9105463" cy="1060591"/>
          </a:xfrm>
          <a:prstGeom prst="rect">
            <a:avLst/>
          </a:prstGeom>
        </p:spPr>
        <p:txBody>
          <a:bodyPr anchor="t" rtlCol="false" tIns="0" lIns="0" bIns="0" rIns="0">
            <a:spAutoFit/>
          </a:bodyPr>
          <a:lstStyle/>
          <a:p>
            <a:pPr algn="l" marL="0" indent="0" lvl="0">
              <a:lnSpc>
                <a:spcPts val="7838"/>
              </a:lnSpc>
              <a:spcBef>
                <a:spcPct val="0"/>
              </a:spcBef>
            </a:pPr>
            <a:r>
              <a:rPr lang="en-US" sz="8428">
                <a:solidFill>
                  <a:srgbClr val="034093"/>
                </a:solidFill>
                <a:latin typeface="Children One"/>
                <a:ea typeface="Children One"/>
                <a:cs typeface="Children One"/>
                <a:sym typeface="Children One"/>
              </a:rPr>
              <a:t>school wide write</a:t>
            </a:r>
          </a:p>
        </p:txBody>
      </p:sp>
      <p:sp>
        <p:nvSpPr>
          <p:cNvPr name="TextBox 9" id="9"/>
          <p:cNvSpPr txBox="true"/>
          <p:nvPr/>
        </p:nvSpPr>
        <p:spPr>
          <a:xfrm rot="0">
            <a:off x="7352270" y="6091444"/>
            <a:ext cx="9625151" cy="2716248"/>
          </a:xfrm>
          <a:prstGeom prst="rect">
            <a:avLst/>
          </a:prstGeom>
        </p:spPr>
        <p:txBody>
          <a:bodyPr anchor="t" rtlCol="false" tIns="0" lIns="0" bIns="0" rIns="0">
            <a:spAutoFit/>
          </a:bodyPr>
          <a:lstStyle/>
          <a:p>
            <a:pPr algn="just">
              <a:lnSpc>
                <a:spcPts val="3081"/>
              </a:lnSpc>
              <a:spcBef>
                <a:spcPct val="0"/>
              </a:spcBef>
            </a:pPr>
            <a:r>
              <a:rPr lang="en-US" sz="2201">
                <a:solidFill>
                  <a:srgbClr val="034093"/>
                </a:solidFill>
                <a:latin typeface="Comic Relief"/>
                <a:ea typeface="Comic Relief"/>
                <a:cs typeface="Comic Relief"/>
                <a:sym typeface="Comic Relief"/>
              </a:rPr>
              <a:t>The whole school participated in a writing assessment that was used to not only assess where the students were at but also to give intentional feedback where needed. The school wide write was a great activity because it offered relevant topics that students identified in our scanning that could be helpful in the quality and stamina of their writing. We used the performance standards to assist as a rubric for this activity.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10136844" y="4742710"/>
            <a:ext cx="7988015" cy="4867696"/>
          </a:xfrm>
          <a:custGeom>
            <a:avLst/>
            <a:gdLst/>
            <a:ahLst/>
            <a:cxnLst/>
            <a:rect r="r" b="b" t="t" l="l"/>
            <a:pathLst>
              <a:path h="4867696" w="7988015">
                <a:moveTo>
                  <a:pt x="0" y="0"/>
                </a:moveTo>
                <a:lnTo>
                  <a:pt x="7988015" y="0"/>
                </a:lnTo>
                <a:lnTo>
                  <a:pt x="7988015" y="4867696"/>
                </a:lnTo>
                <a:lnTo>
                  <a:pt x="0" y="4867696"/>
                </a:lnTo>
                <a:lnTo>
                  <a:pt x="0" y="0"/>
                </a:lnTo>
                <a:close/>
              </a:path>
            </a:pathLst>
          </a:custGeom>
          <a:blipFill>
            <a:blip r:embed="rId3"/>
            <a:stretch>
              <a:fillRect l="0" t="0" r="0" b="0"/>
            </a:stretch>
          </a:blipFill>
        </p:spPr>
      </p:sp>
      <p:sp>
        <p:nvSpPr>
          <p:cNvPr name="Freeform 4" id="4"/>
          <p:cNvSpPr/>
          <p:nvPr/>
        </p:nvSpPr>
        <p:spPr>
          <a:xfrm flipH="false" flipV="false" rot="0">
            <a:off x="15576886" y="1621496"/>
            <a:ext cx="1440180" cy="4114800"/>
          </a:xfrm>
          <a:custGeom>
            <a:avLst/>
            <a:gdLst/>
            <a:ahLst/>
            <a:cxnLst/>
            <a:rect r="r" b="b" t="t" l="l"/>
            <a:pathLst>
              <a:path h="4114800" w="1440180">
                <a:moveTo>
                  <a:pt x="0" y="0"/>
                </a:moveTo>
                <a:lnTo>
                  <a:pt x="1440180" y="0"/>
                </a:lnTo>
                <a:lnTo>
                  <a:pt x="14401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0">
            <a:off x="-312703" y="902429"/>
            <a:ext cx="3183718" cy="2776467"/>
          </a:xfrm>
          <a:custGeom>
            <a:avLst/>
            <a:gdLst/>
            <a:ahLst/>
            <a:cxnLst/>
            <a:rect r="r" b="b" t="t" l="l"/>
            <a:pathLst>
              <a:path h="2776467" w="3183718">
                <a:moveTo>
                  <a:pt x="0" y="0"/>
                </a:moveTo>
                <a:lnTo>
                  <a:pt x="3183717" y="0"/>
                </a:lnTo>
                <a:lnTo>
                  <a:pt x="3183717" y="2776467"/>
                </a:lnTo>
                <a:lnTo>
                  <a:pt x="0" y="27764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548693" y="3085320"/>
            <a:ext cx="10222806" cy="4904862"/>
          </a:xfrm>
          <a:prstGeom prst="rect">
            <a:avLst/>
          </a:prstGeom>
        </p:spPr>
        <p:txBody>
          <a:bodyPr anchor="t" rtlCol="false" tIns="0" lIns="0" bIns="0" rIns="0">
            <a:spAutoFit/>
          </a:bodyPr>
          <a:lstStyle/>
          <a:p>
            <a:pPr algn="just">
              <a:lnSpc>
                <a:spcPts val="3888"/>
              </a:lnSpc>
            </a:pPr>
            <a:r>
              <a:rPr lang="en-US" sz="2777">
                <a:solidFill>
                  <a:srgbClr val="034093"/>
                </a:solidFill>
                <a:latin typeface="Comic Relief"/>
                <a:ea typeface="Comic Relief"/>
                <a:cs typeface="Comic Relief"/>
                <a:sym typeface="Comic Relief"/>
              </a:rPr>
              <a:t>We used:</a:t>
            </a:r>
          </a:p>
          <a:p>
            <a:pPr algn="just">
              <a:lnSpc>
                <a:spcPts val="3888"/>
              </a:lnSpc>
            </a:pPr>
          </a:p>
          <a:p>
            <a:pPr algn="just" marL="599606" indent="-299803" lvl="1">
              <a:lnSpc>
                <a:spcPts val="3888"/>
              </a:lnSpc>
              <a:buFont typeface="Arial"/>
              <a:buChar char="•"/>
            </a:pPr>
            <a:r>
              <a:rPr lang="en-US" sz="2777">
                <a:solidFill>
                  <a:srgbClr val="034093"/>
                </a:solidFill>
                <a:latin typeface="Comic Relief"/>
                <a:ea typeface="Comic Relief"/>
                <a:cs typeface="Comic Relief"/>
                <a:sym typeface="Comic Relief"/>
              </a:rPr>
              <a:t>Empathy interviews with students</a:t>
            </a:r>
          </a:p>
          <a:p>
            <a:pPr algn="just" marL="599606" indent="-299803" lvl="1">
              <a:lnSpc>
                <a:spcPts val="3888"/>
              </a:lnSpc>
              <a:buFont typeface="Arial"/>
              <a:buChar char="•"/>
            </a:pPr>
            <a:r>
              <a:rPr lang="en-US" sz="2777">
                <a:solidFill>
                  <a:srgbClr val="034093"/>
                </a:solidFill>
                <a:latin typeface="Comic Relief"/>
                <a:ea typeface="Comic Relief"/>
                <a:cs typeface="Comic Relief"/>
                <a:sym typeface="Comic Relief"/>
              </a:rPr>
              <a:t>Staff check ins</a:t>
            </a:r>
          </a:p>
          <a:p>
            <a:pPr algn="just" marL="599606" indent="-299803" lvl="1">
              <a:lnSpc>
                <a:spcPts val="3888"/>
              </a:lnSpc>
              <a:buFont typeface="Arial"/>
              <a:buChar char="•"/>
            </a:pPr>
            <a:r>
              <a:rPr lang="en-US" sz="2777">
                <a:solidFill>
                  <a:srgbClr val="034093"/>
                </a:solidFill>
                <a:latin typeface="Comic Relief"/>
                <a:ea typeface="Comic Relief"/>
                <a:cs typeface="Comic Relief"/>
                <a:sym typeface="Comic Relief"/>
              </a:rPr>
              <a:t>Writing samples</a:t>
            </a:r>
          </a:p>
          <a:p>
            <a:pPr algn="just" marL="599606" indent="-299803" lvl="1">
              <a:lnSpc>
                <a:spcPts val="3888"/>
              </a:lnSpc>
              <a:buFont typeface="Arial"/>
              <a:buChar char="•"/>
            </a:pPr>
            <a:r>
              <a:rPr lang="en-US" sz="2777">
                <a:solidFill>
                  <a:srgbClr val="034093"/>
                </a:solidFill>
                <a:latin typeface="Comic Relief"/>
                <a:ea typeface="Comic Relief"/>
                <a:cs typeface="Comic Relief"/>
                <a:sym typeface="Comic Relief"/>
              </a:rPr>
              <a:t>FSA results</a:t>
            </a:r>
          </a:p>
          <a:p>
            <a:pPr algn="just" marL="599606" indent="-299803" lvl="1">
              <a:lnSpc>
                <a:spcPts val="3888"/>
              </a:lnSpc>
              <a:buFont typeface="Arial"/>
              <a:buChar char="•"/>
            </a:pPr>
            <a:r>
              <a:rPr lang="en-US" sz="2777">
                <a:solidFill>
                  <a:srgbClr val="034093"/>
                </a:solidFill>
                <a:latin typeface="Comic Relief"/>
                <a:ea typeface="Comic Relief"/>
                <a:cs typeface="Comic Relief"/>
                <a:sym typeface="Comic Relief"/>
              </a:rPr>
              <a:t>Student report cards</a:t>
            </a:r>
          </a:p>
          <a:p>
            <a:pPr algn="just" marL="599606" indent="-299803" lvl="1">
              <a:lnSpc>
                <a:spcPts val="3888"/>
              </a:lnSpc>
              <a:buFont typeface="Arial"/>
              <a:buChar char="•"/>
            </a:pPr>
            <a:r>
              <a:rPr lang="en-US" sz="2777">
                <a:solidFill>
                  <a:srgbClr val="034093"/>
                </a:solidFill>
                <a:latin typeface="Comic Relief"/>
                <a:ea typeface="Comic Relief"/>
                <a:cs typeface="Comic Relief"/>
                <a:sym typeface="Comic Relief"/>
              </a:rPr>
              <a:t>Informal checklists for oral skills</a:t>
            </a:r>
          </a:p>
          <a:p>
            <a:pPr algn="just" marL="599606" indent="-299803" lvl="1">
              <a:lnSpc>
                <a:spcPts val="3888"/>
              </a:lnSpc>
              <a:buFont typeface="Arial"/>
              <a:buChar char="•"/>
            </a:pPr>
            <a:r>
              <a:rPr lang="en-US" sz="2777">
                <a:solidFill>
                  <a:srgbClr val="034093"/>
                </a:solidFill>
                <a:latin typeface="Comic Relief"/>
                <a:ea typeface="Comic Relief"/>
                <a:cs typeface="Comic Relief"/>
                <a:sym typeface="Comic Relief"/>
              </a:rPr>
              <a:t>Staff Observations</a:t>
            </a:r>
          </a:p>
          <a:p>
            <a:pPr algn="just" marL="599606" indent="-299803" lvl="1">
              <a:lnSpc>
                <a:spcPts val="3888"/>
              </a:lnSpc>
              <a:spcBef>
                <a:spcPct val="0"/>
              </a:spcBef>
              <a:buFont typeface="Arial"/>
              <a:buChar char="•"/>
            </a:pPr>
            <a:r>
              <a:rPr lang="en-US" sz="2777">
                <a:solidFill>
                  <a:srgbClr val="034093"/>
                </a:solidFill>
                <a:latin typeface="Comic Relief"/>
                <a:ea typeface="Comic Relief"/>
                <a:cs typeface="Comic Relief"/>
                <a:sym typeface="Comic Relief"/>
              </a:rPr>
              <a:t>Schoolwide writes (team marking)</a:t>
            </a:r>
          </a:p>
        </p:txBody>
      </p:sp>
      <p:sp>
        <p:nvSpPr>
          <p:cNvPr name="Freeform 7" id="7"/>
          <p:cNvSpPr/>
          <p:nvPr/>
        </p:nvSpPr>
        <p:spPr>
          <a:xfrm flipH="false" flipV="false" rot="0">
            <a:off x="11485846" y="1656463"/>
            <a:ext cx="1291254" cy="2694791"/>
          </a:xfrm>
          <a:custGeom>
            <a:avLst/>
            <a:gdLst/>
            <a:ahLst/>
            <a:cxnLst/>
            <a:rect r="r" b="b" t="t" l="l"/>
            <a:pathLst>
              <a:path h="2694791" w="1291254">
                <a:moveTo>
                  <a:pt x="0" y="0"/>
                </a:moveTo>
                <a:lnTo>
                  <a:pt x="1291254" y="0"/>
                </a:lnTo>
                <a:lnTo>
                  <a:pt x="1291254" y="2694792"/>
                </a:lnTo>
                <a:lnTo>
                  <a:pt x="0" y="26947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2871014" y="1590250"/>
            <a:ext cx="10441431" cy="1060546"/>
          </a:xfrm>
          <a:prstGeom prst="rect">
            <a:avLst/>
          </a:prstGeom>
        </p:spPr>
        <p:txBody>
          <a:bodyPr anchor="t" rtlCol="false" tIns="0" lIns="0" bIns="0" rIns="0">
            <a:spAutoFit/>
          </a:bodyPr>
          <a:lstStyle/>
          <a:p>
            <a:pPr algn="l" marL="0" indent="0" lvl="0">
              <a:lnSpc>
                <a:spcPts val="7838"/>
              </a:lnSpc>
              <a:spcBef>
                <a:spcPct val="0"/>
              </a:spcBef>
            </a:pPr>
            <a:r>
              <a:rPr lang="en-US" sz="8428">
                <a:solidFill>
                  <a:srgbClr val="034093"/>
                </a:solidFill>
                <a:latin typeface="Children One"/>
                <a:ea typeface="Children One"/>
                <a:cs typeface="Children One"/>
                <a:sym typeface="Children One"/>
              </a:rPr>
              <a:t>Checking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2769305" y="272870"/>
            <a:ext cx="3719006" cy="4935786"/>
          </a:xfrm>
          <a:custGeom>
            <a:avLst/>
            <a:gdLst/>
            <a:ahLst/>
            <a:cxnLst/>
            <a:rect r="r" b="b" t="t" l="l"/>
            <a:pathLst>
              <a:path h="4935786" w="3719006">
                <a:moveTo>
                  <a:pt x="0" y="0"/>
                </a:moveTo>
                <a:lnTo>
                  <a:pt x="3719006" y="0"/>
                </a:lnTo>
                <a:lnTo>
                  <a:pt x="3719006" y="4935786"/>
                </a:lnTo>
                <a:lnTo>
                  <a:pt x="0" y="4935786"/>
                </a:lnTo>
                <a:lnTo>
                  <a:pt x="0" y="0"/>
                </a:lnTo>
                <a:close/>
              </a:path>
            </a:pathLst>
          </a:custGeom>
          <a:blipFill>
            <a:blip r:embed="rId3"/>
            <a:stretch>
              <a:fillRect l="-13591" t="-11971" r="-16979" b="-19204"/>
            </a:stretch>
          </a:blipFill>
        </p:spPr>
      </p:sp>
      <p:sp>
        <p:nvSpPr>
          <p:cNvPr name="Freeform 4" id="4"/>
          <p:cNvSpPr/>
          <p:nvPr/>
        </p:nvSpPr>
        <p:spPr>
          <a:xfrm flipH="false" flipV="false" rot="0">
            <a:off x="6867609" y="272870"/>
            <a:ext cx="3821253" cy="4935786"/>
          </a:xfrm>
          <a:custGeom>
            <a:avLst/>
            <a:gdLst/>
            <a:ahLst/>
            <a:cxnLst/>
            <a:rect r="r" b="b" t="t" l="l"/>
            <a:pathLst>
              <a:path h="4935786" w="3821253">
                <a:moveTo>
                  <a:pt x="0" y="0"/>
                </a:moveTo>
                <a:lnTo>
                  <a:pt x="3821254" y="0"/>
                </a:lnTo>
                <a:lnTo>
                  <a:pt x="3821254" y="4935786"/>
                </a:lnTo>
                <a:lnTo>
                  <a:pt x="0" y="4935786"/>
                </a:lnTo>
                <a:lnTo>
                  <a:pt x="0" y="0"/>
                </a:lnTo>
                <a:close/>
              </a:path>
            </a:pathLst>
          </a:custGeom>
          <a:blipFill>
            <a:blip r:embed="rId4"/>
            <a:stretch>
              <a:fillRect l="-12139" t="-9314" r="-8018" b="-14719"/>
            </a:stretch>
          </a:blipFill>
        </p:spPr>
      </p:sp>
      <p:sp>
        <p:nvSpPr>
          <p:cNvPr name="Freeform 5" id="5"/>
          <p:cNvSpPr/>
          <p:nvPr/>
        </p:nvSpPr>
        <p:spPr>
          <a:xfrm flipH="false" flipV="false" rot="0">
            <a:off x="11099865" y="297380"/>
            <a:ext cx="3918753" cy="4911276"/>
          </a:xfrm>
          <a:custGeom>
            <a:avLst/>
            <a:gdLst/>
            <a:ahLst/>
            <a:cxnLst/>
            <a:rect r="r" b="b" t="t" l="l"/>
            <a:pathLst>
              <a:path h="4911276" w="3918753">
                <a:moveTo>
                  <a:pt x="0" y="0"/>
                </a:moveTo>
                <a:lnTo>
                  <a:pt x="3918753" y="0"/>
                </a:lnTo>
                <a:lnTo>
                  <a:pt x="3918753" y="4911276"/>
                </a:lnTo>
                <a:lnTo>
                  <a:pt x="0" y="4911276"/>
                </a:lnTo>
                <a:lnTo>
                  <a:pt x="0" y="0"/>
                </a:lnTo>
                <a:close/>
              </a:path>
            </a:pathLst>
          </a:custGeom>
          <a:blipFill>
            <a:blip r:embed="rId5"/>
            <a:stretch>
              <a:fillRect l="-5949" t="-10528" r="-7282" b="-9936"/>
            </a:stretch>
          </a:blipFill>
        </p:spPr>
      </p:sp>
      <p:sp>
        <p:nvSpPr>
          <p:cNvPr name="Freeform 6" id="6"/>
          <p:cNvSpPr/>
          <p:nvPr/>
        </p:nvSpPr>
        <p:spPr>
          <a:xfrm flipH="false" flipV="false" rot="0">
            <a:off x="4628808" y="5421027"/>
            <a:ext cx="3851255" cy="5024138"/>
          </a:xfrm>
          <a:custGeom>
            <a:avLst/>
            <a:gdLst/>
            <a:ahLst/>
            <a:cxnLst/>
            <a:rect r="r" b="b" t="t" l="l"/>
            <a:pathLst>
              <a:path h="5024138" w="3851255">
                <a:moveTo>
                  <a:pt x="0" y="0"/>
                </a:moveTo>
                <a:lnTo>
                  <a:pt x="3851255" y="0"/>
                </a:lnTo>
                <a:lnTo>
                  <a:pt x="3851255" y="5024137"/>
                </a:lnTo>
                <a:lnTo>
                  <a:pt x="0" y="5024137"/>
                </a:lnTo>
                <a:lnTo>
                  <a:pt x="0" y="0"/>
                </a:lnTo>
                <a:close/>
              </a:path>
            </a:pathLst>
          </a:custGeom>
          <a:blipFill>
            <a:blip r:embed="rId6"/>
            <a:stretch>
              <a:fillRect l="-7373" t="-3908" r="-10599" b="-16668"/>
            </a:stretch>
          </a:blipFill>
        </p:spPr>
      </p:sp>
      <p:sp>
        <p:nvSpPr>
          <p:cNvPr name="Freeform 7" id="7"/>
          <p:cNvSpPr/>
          <p:nvPr/>
        </p:nvSpPr>
        <p:spPr>
          <a:xfrm flipH="false" flipV="false" rot="0">
            <a:off x="9667023" y="5421027"/>
            <a:ext cx="3894391" cy="5161905"/>
          </a:xfrm>
          <a:custGeom>
            <a:avLst/>
            <a:gdLst/>
            <a:ahLst/>
            <a:cxnLst/>
            <a:rect r="r" b="b" t="t" l="l"/>
            <a:pathLst>
              <a:path h="5161905" w="3894391">
                <a:moveTo>
                  <a:pt x="0" y="0"/>
                </a:moveTo>
                <a:lnTo>
                  <a:pt x="3894391" y="0"/>
                </a:lnTo>
                <a:lnTo>
                  <a:pt x="3894391" y="5161904"/>
                </a:lnTo>
                <a:lnTo>
                  <a:pt x="0" y="5161904"/>
                </a:lnTo>
                <a:lnTo>
                  <a:pt x="0" y="0"/>
                </a:lnTo>
                <a:close/>
              </a:path>
            </a:pathLst>
          </a:custGeom>
          <a:blipFill>
            <a:blip r:embed="rId7"/>
            <a:stretch>
              <a:fillRect l="-11425" t="-8262" r="-10999" b="-14888"/>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14293993" y="6588534"/>
            <a:ext cx="7988015" cy="4867696"/>
          </a:xfrm>
          <a:custGeom>
            <a:avLst/>
            <a:gdLst/>
            <a:ahLst/>
            <a:cxnLst/>
            <a:rect r="r" b="b" t="t" l="l"/>
            <a:pathLst>
              <a:path h="4867696" w="7988015">
                <a:moveTo>
                  <a:pt x="0" y="0"/>
                </a:moveTo>
                <a:lnTo>
                  <a:pt x="7988014" y="0"/>
                </a:lnTo>
                <a:lnTo>
                  <a:pt x="7988014" y="4867697"/>
                </a:lnTo>
                <a:lnTo>
                  <a:pt x="0" y="4867697"/>
                </a:lnTo>
                <a:lnTo>
                  <a:pt x="0" y="0"/>
                </a:lnTo>
                <a:close/>
              </a:path>
            </a:pathLst>
          </a:custGeom>
          <a:blipFill>
            <a:blip r:embed="rId3"/>
            <a:stretch>
              <a:fillRect l="0" t="0" r="0" b="0"/>
            </a:stretch>
          </a:blipFill>
        </p:spPr>
      </p:sp>
      <p:sp>
        <p:nvSpPr>
          <p:cNvPr name="Freeform 4" id="4"/>
          <p:cNvSpPr/>
          <p:nvPr/>
        </p:nvSpPr>
        <p:spPr>
          <a:xfrm flipH="false" flipV="false" rot="857255">
            <a:off x="16362349" y="914627"/>
            <a:ext cx="1440180" cy="4114800"/>
          </a:xfrm>
          <a:custGeom>
            <a:avLst/>
            <a:gdLst/>
            <a:ahLst/>
            <a:cxnLst/>
            <a:rect r="r" b="b" t="t" l="l"/>
            <a:pathLst>
              <a:path h="4114800" w="1440180">
                <a:moveTo>
                  <a:pt x="0" y="0"/>
                </a:moveTo>
                <a:lnTo>
                  <a:pt x="1440180" y="0"/>
                </a:lnTo>
                <a:lnTo>
                  <a:pt x="14401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0">
            <a:off x="-312703" y="902429"/>
            <a:ext cx="3183718" cy="2776467"/>
          </a:xfrm>
          <a:custGeom>
            <a:avLst/>
            <a:gdLst/>
            <a:ahLst/>
            <a:cxnLst/>
            <a:rect r="r" b="b" t="t" l="l"/>
            <a:pathLst>
              <a:path h="2776467" w="3183718">
                <a:moveTo>
                  <a:pt x="0" y="0"/>
                </a:moveTo>
                <a:lnTo>
                  <a:pt x="3183717" y="0"/>
                </a:lnTo>
                <a:lnTo>
                  <a:pt x="3183717" y="2776467"/>
                </a:lnTo>
                <a:lnTo>
                  <a:pt x="0" y="27764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6" id="6">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657" r="0" b="657"/>
          <a:stretch>
            <a:fillRect/>
          </a:stretch>
        </p:blipFill>
        <p:spPr>
          <a:xfrm flipH="false" flipV="false" rot="0">
            <a:off x="912570" y="2426044"/>
            <a:ext cx="4241425" cy="7441096"/>
          </a:xfrm>
          <a:prstGeom prst="rect">
            <a:avLst/>
          </a:prstGeom>
        </p:spPr>
      </p:pic>
      <p:pic>
        <p:nvPicPr>
          <p:cNvPr name="Picture 7" id="7">
            <a:hlinkClick action="ppaction://media"/>
          </p:cNvPr>
          <p:cNvPicPr>
            <a:picLocks noChangeAspect="true"/>
          </p:cNvPicPr>
          <p:nvPr>
            <a:videoFile r:link="rId12"/>
            <p:extLst>
              <p:ext uri="{DAA4B4D4-6D71-4841-9C94-3DE7FCFB9230}">
                <p14:media xmlns:p14="http://schemas.microsoft.com/office/powerpoint/2010/main" r:embed="rId13"/>
              </p:ext>
            </p:extLst>
          </p:nvPr>
        </p:nvPicPr>
        <p:blipFill>
          <a:blip r:embed="rId11"/>
          <a:srcRect l="0" t="0" r="0" b="0"/>
          <a:stretch>
            <a:fillRect/>
          </a:stretch>
        </p:blipFill>
        <p:spPr>
          <a:xfrm flipH="false" flipV="false" rot="0">
            <a:off x="5968204" y="2582508"/>
            <a:ext cx="9908674" cy="5573629"/>
          </a:xfrm>
          <a:prstGeom prst="rect">
            <a:avLst/>
          </a:prstGeom>
        </p:spPr>
      </p:pic>
      <p:sp>
        <p:nvSpPr>
          <p:cNvPr name="TextBox 8" id="8"/>
          <p:cNvSpPr txBox="true"/>
          <p:nvPr/>
        </p:nvSpPr>
        <p:spPr>
          <a:xfrm rot="0">
            <a:off x="6817869" y="854797"/>
            <a:ext cx="10441431" cy="1060591"/>
          </a:xfrm>
          <a:prstGeom prst="rect">
            <a:avLst/>
          </a:prstGeom>
        </p:spPr>
        <p:txBody>
          <a:bodyPr anchor="t" rtlCol="false" tIns="0" lIns="0" bIns="0" rIns="0">
            <a:spAutoFit/>
          </a:bodyPr>
          <a:lstStyle/>
          <a:p>
            <a:pPr algn="l" marL="0" indent="0" lvl="0">
              <a:lnSpc>
                <a:spcPts val="7838"/>
              </a:lnSpc>
              <a:spcBef>
                <a:spcPct val="0"/>
              </a:spcBef>
            </a:pPr>
            <a:r>
              <a:rPr lang="en-US" sz="8428">
                <a:solidFill>
                  <a:srgbClr val="034093"/>
                </a:solidFill>
                <a:latin typeface="Children One"/>
                <a:ea typeface="Children One"/>
                <a:cs typeface="Children One"/>
                <a:sym typeface="Children One"/>
              </a:rPr>
              <a:t>Street Data</a:t>
            </a:r>
          </a:p>
        </p:txBody>
      </p:sp>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video>
              <p:cMediaNode vol="100000">
                <p:cTn fill="hold" display="false">
                  <p:stCondLst>
                    <p:cond delay="indefinite"/>
                  </p:stCondLst>
                </p:cTn>
                <p:tgtEl>
                  <p:spTgt spid="7"/>
                </p:tgtEl>
              </p:cMediaNode>
            </p:video>
          </p:childTnLst>
        </p:cTn>
      </p:par>
    </p:tnLst>
  </p:timing>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555519" y="0"/>
            <a:ext cx="3168439" cy="1211928"/>
          </a:xfrm>
          <a:custGeom>
            <a:avLst/>
            <a:gdLst/>
            <a:ahLst/>
            <a:cxnLst/>
            <a:rect r="r" b="b" t="t" l="l"/>
            <a:pathLst>
              <a:path h="1211928" w="3168439">
                <a:moveTo>
                  <a:pt x="0" y="0"/>
                </a:moveTo>
                <a:lnTo>
                  <a:pt x="3168438" y="0"/>
                </a:lnTo>
                <a:lnTo>
                  <a:pt x="3168438" y="1211928"/>
                </a:lnTo>
                <a:lnTo>
                  <a:pt x="0" y="12119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0800000">
            <a:off x="14763146" y="8641703"/>
            <a:ext cx="3168439" cy="1211928"/>
          </a:xfrm>
          <a:custGeom>
            <a:avLst/>
            <a:gdLst/>
            <a:ahLst/>
            <a:cxnLst/>
            <a:rect r="r" b="b" t="t" l="l"/>
            <a:pathLst>
              <a:path h="1211928" w="3168439">
                <a:moveTo>
                  <a:pt x="0" y="0"/>
                </a:moveTo>
                <a:lnTo>
                  <a:pt x="3168439" y="0"/>
                </a:lnTo>
                <a:lnTo>
                  <a:pt x="3168439" y="1211928"/>
                </a:lnTo>
                <a:lnTo>
                  <a:pt x="0" y="12119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94660" y="8930307"/>
            <a:ext cx="7642558" cy="4146088"/>
          </a:xfrm>
          <a:custGeom>
            <a:avLst/>
            <a:gdLst/>
            <a:ahLst/>
            <a:cxnLst/>
            <a:rect r="r" b="b" t="t" l="l"/>
            <a:pathLst>
              <a:path h="4146088" w="7642558">
                <a:moveTo>
                  <a:pt x="0" y="0"/>
                </a:moveTo>
                <a:lnTo>
                  <a:pt x="7642558" y="0"/>
                </a:lnTo>
                <a:lnTo>
                  <a:pt x="7642558" y="4146088"/>
                </a:lnTo>
                <a:lnTo>
                  <a:pt x="0" y="4146088"/>
                </a:lnTo>
                <a:lnTo>
                  <a:pt x="0" y="0"/>
                </a:lnTo>
                <a:close/>
              </a:path>
            </a:pathLst>
          </a:custGeom>
          <a:blipFill>
            <a:blip r:embed="rId5"/>
            <a:stretch>
              <a:fillRect l="0" t="0" r="0" b="0"/>
            </a:stretch>
          </a:blipFill>
        </p:spPr>
      </p:sp>
      <p:sp>
        <p:nvSpPr>
          <p:cNvPr name="Freeform 6" id="6"/>
          <p:cNvSpPr/>
          <p:nvPr/>
        </p:nvSpPr>
        <p:spPr>
          <a:xfrm flipH="false" flipV="false" rot="577739">
            <a:off x="15504307" y="-120820"/>
            <a:ext cx="3509985" cy="2299040"/>
          </a:xfrm>
          <a:custGeom>
            <a:avLst/>
            <a:gdLst/>
            <a:ahLst/>
            <a:cxnLst/>
            <a:rect r="r" b="b" t="t" l="l"/>
            <a:pathLst>
              <a:path h="2299040" w="3509985">
                <a:moveTo>
                  <a:pt x="0" y="0"/>
                </a:moveTo>
                <a:lnTo>
                  <a:pt x="3509986" y="0"/>
                </a:lnTo>
                <a:lnTo>
                  <a:pt x="3509986" y="2299040"/>
                </a:lnTo>
                <a:lnTo>
                  <a:pt x="0" y="22990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7" id="7"/>
          <p:cNvSpPr txBox="true"/>
          <p:nvPr/>
        </p:nvSpPr>
        <p:spPr>
          <a:xfrm rot="0">
            <a:off x="440867" y="990600"/>
            <a:ext cx="17847133" cy="8606856"/>
          </a:xfrm>
          <a:prstGeom prst="rect">
            <a:avLst/>
          </a:prstGeom>
        </p:spPr>
        <p:txBody>
          <a:bodyPr anchor="t" rtlCol="false" tIns="0" lIns="0" bIns="0" rIns="0">
            <a:spAutoFit/>
          </a:bodyPr>
          <a:lstStyle/>
          <a:p>
            <a:pPr algn="l" marL="517509" indent="-258755" lvl="1">
              <a:lnSpc>
                <a:spcPts val="3355"/>
              </a:lnSpc>
              <a:buFont typeface="Arial"/>
              <a:buChar char="•"/>
            </a:pPr>
            <a:r>
              <a:rPr lang="en-US" b="true" sz="2396">
                <a:solidFill>
                  <a:srgbClr val="000000"/>
                </a:solidFill>
                <a:latin typeface="Canva Sans Bold"/>
                <a:ea typeface="Canva Sans Bold"/>
                <a:cs typeface="Canva Sans Bold"/>
                <a:sym typeface="Canva Sans Bold"/>
              </a:rPr>
              <a:t>Student survey results</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Increase of 19% of students seeing themselves as writers. </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Increase of 20% of students having positive feelings about the writing process.</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Gained a deeper understanding of what students like to write about, what they find difficulty with and what they enjoy</a:t>
            </a:r>
          </a:p>
          <a:p>
            <a:pPr algn="l" marL="1035018" indent="-345006" lvl="2">
              <a:lnSpc>
                <a:spcPts val="3355"/>
              </a:lnSpc>
              <a:buFont typeface="Arial"/>
              <a:buChar char="⚬"/>
            </a:pPr>
            <a:r>
              <a:rPr lang="en-US" b="true" sz="2396">
                <a:solidFill>
                  <a:srgbClr val="000000"/>
                </a:solidFill>
                <a:latin typeface="Canva Sans Bold"/>
                <a:ea typeface="Canva Sans Bold"/>
                <a:cs typeface="Canva Sans Bold"/>
                <a:sym typeface="Canva Sans Bold"/>
              </a:rPr>
              <a:t>This shows a positive increase of self-reported competency in writing. </a:t>
            </a:r>
          </a:p>
          <a:p>
            <a:pPr algn="l">
              <a:lnSpc>
                <a:spcPts val="3355"/>
              </a:lnSpc>
            </a:pPr>
          </a:p>
          <a:p>
            <a:pPr algn="l" marL="517509" indent="-258755" lvl="1">
              <a:lnSpc>
                <a:spcPts val="3355"/>
              </a:lnSpc>
              <a:buFont typeface="Arial"/>
              <a:buChar char="•"/>
            </a:pPr>
            <a:r>
              <a:rPr lang="en-US" b="true" sz="2396">
                <a:solidFill>
                  <a:srgbClr val="000000"/>
                </a:solidFill>
                <a:latin typeface="Canva Sans Bold"/>
                <a:ea typeface="Canva Sans Bold"/>
                <a:cs typeface="Canva Sans Bold"/>
                <a:sym typeface="Canva Sans Bold"/>
              </a:rPr>
              <a:t>School Wide Write Results</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Every division reduced the percentage of students in the lowest categories, with the strongest improvement at the k - 2 level.</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Increase of 34% of students that were proficient or extending from September to April</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Decrease of 30% at the emerging and low developing achievement level</a:t>
            </a:r>
          </a:p>
          <a:p>
            <a:pPr algn="l" marL="1035018" indent="-345006" lvl="2">
              <a:lnSpc>
                <a:spcPts val="3355"/>
              </a:lnSpc>
              <a:buFont typeface="Arial"/>
              <a:buChar char="⚬"/>
            </a:pPr>
            <a:r>
              <a:rPr lang="en-US" b="true" sz="2396">
                <a:solidFill>
                  <a:srgbClr val="000000"/>
                </a:solidFill>
                <a:latin typeface="Canva Sans Bold"/>
                <a:ea typeface="Canva Sans Bold"/>
                <a:cs typeface="Canva Sans Bold"/>
                <a:sym typeface="Canva Sans Bold"/>
              </a:rPr>
              <a:t>This shows a strong overall upward shift in writing achievement across the school year. </a:t>
            </a:r>
          </a:p>
          <a:p>
            <a:pPr algn="l">
              <a:lnSpc>
                <a:spcPts val="3355"/>
              </a:lnSpc>
            </a:pPr>
          </a:p>
          <a:p>
            <a:pPr algn="l" marL="517509" indent="-258755" lvl="1">
              <a:lnSpc>
                <a:spcPts val="3355"/>
              </a:lnSpc>
              <a:buFont typeface="Arial"/>
              <a:buChar char="•"/>
            </a:pPr>
            <a:r>
              <a:rPr lang="en-US" b="true" sz="2396">
                <a:solidFill>
                  <a:srgbClr val="000000"/>
                </a:solidFill>
                <a:latin typeface="Canva Sans Bold"/>
                <a:ea typeface="Canva Sans Bold"/>
                <a:cs typeface="Canva Sans Bold"/>
                <a:sym typeface="Canva Sans Bold"/>
              </a:rPr>
              <a:t>FSA Results</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Increase 23% of grade 7 students are in the proficient range in literacy.</a:t>
            </a:r>
          </a:p>
          <a:p>
            <a:pPr algn="l" marL="1035018" indent="-345006" lvl="2">
              <a:lnSpc>
                <a:spcPts val="3355"/>
              </a:lnSpc>
              <a:buFont typeface="Arial"/>
              <a:buChar char="⚬"/>
            </a:pPr>
            <a:r>
              <a:rPr lang="en-US" sz="2396">
                <a:solidFill>
                  <a:srgbClr val="000000"/>
                </a:solidFill>
                <a:latin typeface="Canva Sans"/>
                <a:ea typeface="Canva Sans"/>
                <a:cs typeface="Canva Sans"/>
                <a:sym typeface="Canva Sans"/>
              </a:rPr>
              <a:t>Increase of 7% of grade 4 students are in the proficient range in literacy.</a:t>
            </a:r>
          </a:p>
          <a:p>
            <a:pPr algn="l" marL="1035018" indent="-345006" lvl="2">
              <a:lnSpc>
                <a:spcPts val="3355"/>
              </a:lnSpc>
              <a:buFont typeface="Arial"/>
              <a:buChar char="⚬"/>
            </a:pPr>
            <a:r>
              <a:rPr lang="en-US" b="true" sz="2396">
                <a:solidFill>
                  <a:srgbClr val="000000"/>
                </a:solidFill>
                <a:latin typeface="Canva Sans Bold"/>
                <a:ea typeface="Canva Sans Bold"/>
                <a:cs typeface="Canva Sans Bold"/>
                <a:sym typeface="Canva Sans Bold"/>
              </a:rPr>
              <a:t>This shows an overall increase of proficiency in literacy since last year. </a:t>
            </a:r>
          </a:p>
          <a:p>
            <a:pPr algn="l">
              <a:lnSpc>
                <a:spcPts val="3355"/>
              </a:lnSpc>
            </a:pPr>
          </a:p>
          <a:p>
            <a:pPr algn="l">
              <a:lnSpc>
                <a:spcPts val="5453"/>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6006707">
            <a:off x="-3962210" y="5143500"/>
            <a:ext cx="7924419" cy="8229600"/>
          </a:xfrm>
          <a:custGeom>
            <a:avLst/>
            <a:gdLst/>
            <a:ahLst/>
            <a:cxnLst/>
            <a:rect r="r" b="b" t="t" l="l"/>
            <a:pathLst>
              <a:path h="8229600" w="7924419">
                <a:moveTo>
                  <a:pt x="0" y="0"/>
                </a:moveTo>
                <a:lnTo>
                  <a:pt x="7924420" y="0"/>
                </a:lnTo>
                <a:lnTo>
                  <a:pt x="7924420"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1435664" y="-15442"/>
            <a:ext cx="4335536" cy="2088283"/>
          </a:xfrm>
          <a:custGeom>
            <a:avLst/>
            <a:gdLst/>
            <a:ahLst/>
            <a:cxnLst/>
            <a:rect r="r" b="b" t="t" l="l"/>
            <a:pathLst>
              <a:path h="2088283" w="4335536">
                <a:moveTo>
                  <a:pt x="0" y="0"/>
                </a:moveTo>
                <a:lnTo>
                  <a:pt x="4335537" y="0"/>
                </a:lnTo>
                <a:lnTo>
                  <a:pt x="4335537" y="2088284"/>
                </a:lnTo>
                <a:lnTo>
                  <a:pt x="0" y="20882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366702">
            <a:off x="-140187" y="1365701"/>
            <a:ext cx="2337775" cy="3535387"/>
          </a:xfrm>
          <a:custGeom>
            <a:avLst/>
            <a:gdLst/>
            <a:ahLst/>
            <a:cxnLst/>
            <a:rect r="r" b="b" t="t" l="l"/>
            <a:pathLst>
              <a:path h="3535387" w="2337775">
                <a:moveTo>
                  <a:pt x="0" y="0"/>
                </a:moveTo>
                <a:lnTo>
                  <a:pt x="2337774" y="0"/>
                </a:lnTo>
                <a:lnTo>
                  <a:pt x="2337774" y="3535387"/>
                </a:lnTo>
                <a:lnTo>
                  <a:pt x="0" y="35353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8722855">
            <a:off x="7538585" y="8734330"/>
            <a:ext cx="4335536" cy="2088283"/>
          </a:xfrm>
          <a:custGeom>
            <a:avLst/>
            <a:gdLst/>
            <a:ahLst/>
            <a:cxnLst/>
            <a:rect r="r" b="b" t="t" l="l"/>
            <a:pathLst>
              <a:path h="2088283" w="4335536">
                <a:moveTo>
                  <a:pt x="0" y="0"/>
                </a:moveTo>
                <a:lnTo>
                  <a:pt x="4335536" y="0"/>
                </a:lnTo>
                <a:lnTo>
                  <a:pt x="4335536" y="2088284"/>
                </a:lnTo>
                <a:lnTo>
                  <a:pt x="0" y="20882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268266" y="3133394"/>
            <a:ext cx="4337416" cy="7102586"/>
          </a:xfrm>
          <a:custGeom>
            <a:avLst/>
            <a:gdLst/>
            <a:ahLst/>
            <a:cxnLst/>
            <a:rect r="r" b="b" t="t" l="l"/>
            <a:pathLst>
              <a:path h="7102586" w="4337416">
                <a:moveTo>
                  <a:pt x="0" y="0"/>
                </a:moveTo>
                <a:lnTo>
                  <a:pt x="4337416" y="0"/>
                </a:lnTo>
                <a:lnTo>
                  <a:pt x="4337416" y="7102586"/>
                </a:lnTo>
                <a:lnTo>
                  <a:pt x="0" y="7102586"/>
                </a:lnTo>
                <a:lnTo>
                  <a:pt x="0" y="0"/>
                </a:lnTo>
                <a:close/>
              </a:path>
            </a:pathLst>
          </a:custGeom>
          <a:blipFill>
            <a:blip r:embed="rId8"/>
            <a:stretch>
              <a:fillRect l="0" t="-8565" r="0" b="0"/>
            </a:stretch>
          </a:blipFill>
        </p:spPr>
      </p:sp>
      <p:sp>
        <p:nvSpPr>
          <p:cNvPr name="Freeform 8" id="8"/>
          <p:cNvSpPr/>
          <p:nvPr/>
        </p:nvSpPr>
        <p:spPr>
          <a:xfrm flipH="false" flipV="false" rot="0">
            <a:off x="3564847" y="629978"/>
            <a:ext cx="9410230" cy="7057672"/>
          </a:xfrm>
          <a:custGeom>
            <a:avLst/>
            <a:gdLst/>
            <a:ahLst/>
            <a:cxnLst/>
            <a:rect r="r" b="b" t="t" l="l"/>
            <a:pathLst>
              <a:path h="7057672" w="9410230">
                <a:moveTo>
                  <a:pt x="0" y="0"/>
                </a:moveTo>
                <a:lnTo>
                  <a:pt x="9410230" y="0"/>
                </a:lnTo>
                <a:lnTo>
                  <a:pt x="9410230" y="7057673"/>
                </a:lnTo>
                <a:lnTo>
                  <a:pt x="0" y="7057673"/>
                </a:lnTo>
                <a:lnTo>
                  <a:pt x="0" y="0"/>
                </a:lnTo>
                <a:close/>
              </a:path>
            </a:pathLst>
          </a:custGeom>
          <a:blipFill>
            <a:blip r:embed="rId9"/>
            <a:stretch>
              <a:fillRect l="0" t="0" r="0" b="0"/>
            </a:stretch>
          </a:blipFill>
        </p:spPr>
      </p:sp>
      <p:sp>
        <p:nvSpPr>
          <p:cNvPr name="Freeform 9" id="9"/>
          <p:cNvSpPr/>
          <p:nvPr/>
        </p:nvSpPr>
        <p:spPr>
          <a:xfrm flipH="false" flipV="false" rot="0">
            <a:off x="16540323" y="272362"/>
            <a:ext cx="1437953" cy="2442384"/>
          </a:xfrm>
          <a:custGeom>
            <a:avLst/>
            <a:gdLst/>
            <a:ahLst/>
            <a:cxnLst/>
            <a:rect r="r" b="b" t="t" l="l"/>
            <a:pathLst>
              <a:path h="2442384" w="1437953">
                <a:moveTo>
                  <a:pt x="0" y="0"/>
                </a:moveTo>
                <a:lnTo>
                  <a:pt x="1437954" y="0"/>
                </a:lnTo>
                <a:lnTo>
                  <a:pt x="1437954" y="2442383"/>
                </a:lnTo>
                <a:lnTo>
                  <a:pt x="0" y="244238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true" flipV="false" rot="0">
            <a:off x="34205" y="6204088"/>
            <a:ext cx="4699868" cy="4314087"/>
          </a:xfrm>
          <a:custGeom>
            <a:avLst/>
            <a:gdLst/>
            <a:ahLst/>
            <a:cxnLst/>
            <a:rect r="r" b="b" t="t" l="l"/>
            <a:pathLst>
              <a:path h="4314087" w="4699868">
                <a:moveTo>
                  <a:pt x="4699868" y="0"/>
                </a:moveTo>
                <a:lnTo>
                  <a:pt x="0" y="0"/>
                </a:lnTo>
                <a:lnTo>
                  <a:pt x="0" y="4314086"/>
                </a:lnTo>
                <a:lnTo>
                  <a:pt x="4699868" y="4314086"/>
                </a:lnTo>
                <a:lnTo>
                  <a:pt x="4699868" y="0"/>
                </a:lnTo>
                <a:close/>
              </a:path>
            </a:pathLst>
          </a:custGeom>
          <a:blipFill>
            <a:blip r:embed="rId3"/>
            <a:stretch>
              <a:fillRect l="0" t="0" r="0" b="0"/>
            </a:stretch>
          </a:blipFill>
        </p:spPr>
      </p:sp>
      <p:sp>
        <p:nvSpPr>
          <p:cNvPr name="Freeform 4" id="4"/>
          <p:cNvSpPr/>
          <p:nvPr/>
        </p:nvSpPr>
        <p:spPr>
          <a:xfrm flipH="false" flipV="false" rot="619289">
            <a:off x="14165965" y="443976"/>
            <a:ext cx="4050038" cy="1169449"/>
          </a:xfrm>
          <a:custGeom>
            <a:avLst/>
            <a:gdLst/>
            <a:ahLst/>
            <a:cxnLst/>
            <a:rect r="r" b="b" t="t" l="l"/>
            <a:pathLst>
              <a:path h="1169449" w="4050038">
                <a:moveTo>
                  <a:pt x="0" y="0"/>
                </a:moveTo>
                <a:lnTo>
                  <a:pt x="4050038" y="0"/>
                </a:lnTo>
                <a:lnTo>
                  <a:pt x="4050038" y="1169448"/>
                </a:lnTo>
                <a:lnTo>
                  <a:pt x="0" y="11694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700000">
            <a:off x="-561993" y="724857"/>
            <a:ext cx="2122226" cy="3209415"/>
          </a:xfrm>
          <a:custGeom>
            <a:avLst/>
            <a:gdLst/>
            <a:ahLst/>
            <a:cxnLst/>
            <a:rect r="r" b="b" t="t" l="l"/>
            <a:pathLst>
              <a:path h="3209415" w="2122226">
                <a:moveTo>
                  <a:pt x="0" y="0"/>
                </a:moveTo>
                <a:lnTo>
                  <a:pt x="2122225" y="0"/>
                </a:lnTo>
                <a:lnTo>
                  <a:pt x="2122225" y="3209415"/>
                </a:lnTo>
                <a:lnTo>
                  <a:pt x="0" y="3209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14635659" y="9025890"/>
            <a:ext cx="3110650" cy="1261110"/>
          </a:xfrm>
          <a:custGeom>
            <a:avLst/>
            <a:gdLst/>
            <a:ahLst/>
            <a:cxnLst/>
            <a:rect r="r" b="b" t="t" l="l"/>
            <a:pathLst>
              <a:path h="1261110" w="3110650">
                <a:moveTo>
                  <a:pt x="0" y="0"/>
                </a:moveTo>
                <a:lnTo>
                  <a:pt x="3110650" y="0"/>
                </a:lnTo>
                <a:lnTo>
                  <a:pt x="3110650" y="1261110"/>
                </a:lnTo>
                <a:lnTo>
                  <a:pt x="0" y="12611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2000870" y="577895"/>
            <a:ext cx="14286259" cy="642589"/>
          </a:xfrm>
          <a:prstGeom prst="rect">
            <a:avLst/>
          </a:prstGeom>
        </p:spPr>
        <p:txBody>
          <a:bodyPr anchor="t" rtlCol="false" tIns="0" lIns="0" bIns="0" rIns="0">
            <a:spAutoFit/>
          </a:bodyPr>
          <a:lstStyle/>
          <a:p>
            <a:pPr algn="l" marL="0" indent="0" lvl="0">
              <a:lnSpc>
                <a:spcPts val="4769"/>
              </a:lnSpc>
              <a:spcBef>
                <a:spcPct val="0"/>
              </a:spcBef>
            </a:pPr>
            <a:r>
              <a:rPr lang="en-US" sz="5129">
                <a:solidFill>
                  <a:srgbClr val="034093"/>
                </a:solidFill>
                <a:latin typeface="Children One"/>
                <a:ea typeface="Children One"/>
                <a:cs typeface="Children One"/>
                <a:sym typeface="Children One"/>
              </a:rPr>
              <a:t>Have we made enough of a difference? </a:t>
            </a:r>
          </a:p>
        </p:txBody>
      </p:sp>
      <p:sp>
        <p:nvSpPr>
          <p:cNvPr name="TextBox 8" id="8"/>
          <p:cNvSpPr txBox="true"/>
          <p:nvPr/>
        </p:nvSpPr>
        <p:spPr>
          <a:xfrm rot="0">
            <a:off x="2906534" y="1182383"/>
            <a:ext cx="13692844" cy="9746688"/>
          </a:xfrm>
          <a:prstGeom prst="rect">
            <a:avLst/>
          </a:prstGeom>
        </p:spPr>
        <p:txBody>
          <a:bodyPr anchor="t" rtlCol="false" tIns="0" lIns="0" bIns="0" rIns="0">
            <a:spAutoFit/>
          </a:bodyPr>
          <a:lstStyle/>
          <a:p>
            <a:pPr algn="just">
              <a:lnSpc>
                <a:spcPts val="3081"/>
              </a:lnSpc>
            </a:pPr>
            <a:r>
              <a:rPr lang="en-US" sz="2201">
                <a:solidFill>
                  <a:srgbClr val="034093"/>
                </a:solidFill>
                <a:latin typeface="Comic Relief"/>
                <a:ea typeface="Comic Relief"/>
                <a:cs typeface="Comic Relief"/>
                <a:sym typeface="Comic Relief"/>
              </a:rPr>
              <a:t>Empathy Interviews</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Upward trend on positive feelings about writing. </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Student report that they appreciate</a:t>
            </a:r>
            <a:r>
              <a:rPr lang="en-US" sz="2201">
                <a:solidFill>
                  <a:srgbClr val="034093"/>
                </a:solidFill>
                <a:latin typeface="Comic Relief"/>
                <a:ea typeface="Comic Relief"/>
                <a:cs typeface="Comic Relief"/>
                <a:sym typeface="Comic Relief"/>
              </a:rPr>
              <a:t> choice, relevant topics, and more time to plan and write. </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Spelling difficulties and noise make writing difficult. </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Making mistakes is hard</a:t>
            </a:r>
          </a:p>
          <a:p>
            <a:pPr algn="just">
              <a:lnSpc>
                <a:spcPts val="3081"/>
              </a:lnSpc>
            </a:pPr>
          </a:p>
          <a:p>
            <a:pPr algn="just">
              <a:lnSpc>
                <a:spcPts val="3081"/>
              </a:lnSpc>
            </a:pPr>
            <a:r>
              <a:rPr lang="en-US" sz="2201">
                <a:solidFill>
                  <a:srgbClr val="034093"/>
                </a:solidFill>
                <a:latin typeface="Comic Relief"/>
                <a:ea typeface="Comic Relief"/>
                <a:cs typeface="Comic Relief"/>
                <a:sym typeface="Comic Relief"/>
              </a:rPr>
              <a:t>Teacher observations from writing samples</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Teachers have noticed an increase of writing quality</a:t>
            </a:r>
          </a:p>
          <a:p>
            <a:pPr algn="just" marL="950506" indent="-316835" lvl="2">
              <a:lnSpc>
                <a:spcPts val="3081"/>
              </a:lnSpc>
              <a:buFont typeface="Arial"/>
              <a:buChar char="⚬"/>
            </a:pPr>
            <a:r>
              <a:rPr lang="en-US" sz="2201">
                <a:solidFill>
                  <a:srgbClr val="034093"/>
                </a:solidFill>
                <a:latin typeface="Comic Relief"/>
                <a:ea typeface="Comic Relief"/>
                <a:cs typeface="Comic Relief"/>
                <a:sym typeface="Comic Relief"/>
              </a:rPr>
              <a:t>Some reported that using an “author’s chair” increases quality</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They are beginning to see an increase in stamina; however not as much as they had hoped</a:t>
            </a:r>
          </a:p>
          <a:p>
            <a:pPr algn="just" marL="950506" indent="-316835" lvl="2">
              <a:lnSpc>
                <a:spcPts val="3081"/>
              </a:lnSpc>
              <a:buFont typeface="Arial"/>
              <a:buChar char="⚬"/>
            </a:pPr>
            <a:r>
              <a:rPr lang="en-US" sz="2201">
                <a:solidFill>
                  <a:srgbClr val="034093"/>
                </a:solidFill>
                <a:latin typeface="Comic Relief"/>
                <a:ea typeface="Comic Relief"/>
                <a:cs typeface="Comic Relief"/>
                <a:sym typeface="Comic Relief"/>
              </a:rPr>
              <a:t>Some are using “writer’s workshop” and report that students will write for longer than the allotted time. Others are using smoking pencils and students like to challenge themselves to write more words than the last time. </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Some report more confidence in student writing</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Using an “author’s chair” increases quality</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Would like to include more oral language development - a goal for next year</a:t>
            </a:r>
          </a:p>
          <a:p>
            <a:pPr algn="just">
              <a:lnSpc>
                <a:spcPts val="3081"/>
              </a:lnSpc>
            </a:pPr>
          </a:p>
          <a:p>
            <a:pPr algn="just">
              <a:lnSpc>
                <a:spcPts val="3081"/>
              </a:lnSpc>
            </a:pPr>
            <a:r>
              <a:rPr lang="en-US" sz="2201">
                <a:solidFill>
                  <a:srgbClr val="034093"/>
                </a:solidFill>
                <a:latin typeface="Comic Relief"/>
                <a:ea typeface="Comic Relief"/>
                <a:cs typeface="Comic Relief"/>
                <a:sym typeface="Comic Relief"/>
              </a:rPr>
              <a:t>Assessments</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Our literacy results have improved on the FSAs in both grades 4&amp;7</a:t>
            </a:r>
          </a:p>
          <a:p>
            <a:pPr algn="just" marL="475253" indent="-237627" lvl="1">
              <a:lnSpc>
                <a:spcPts val="3081"/>
              </a:lnSpc>
              <a:buFont typeface="Arial"/>
              <a:buChar char="•"/>
            </a:pPr>
            <a:r>
              <a:rPr lang="en-US" sz="2201">
                <a:solidFill>
                  <a:srgbClr val="034093"/>
                </a:solidFill>
                <a:latin typeface="Comic Relief"/>
                <a:ea typeface="Comic Relief"/>
                <a:cs typeface="Comic Relief"/>
                <a:sym typeface="Comic Relief"/>
              </a:rPr>
              <a:t>MDI results show a 6% decrease in academic self-concept</a:t>
            </a:r>
          </a:p>
          <a:p>
            <a:pPr algn="just">
              <a:lnSpc>
                <a:spcPts val="3081"/>
              </a:lnSpc>
            </a:pPr>
          </a:p>
          <a:p>
            <a:pPr algn="just">
              <a:lnSpc>
                <a:spcPts val="3081"/>
              </a:lnSpc>
            </a:pPr>
          </a:p>
          <a:p>
            <a:pPr algn="just">
              <a:lnSpc>
                <a:spcPts val="3081"/>
              </a:lnSpc>
            </a:pPr>
            <a:r>
              <a:rPr lang="en-US" sz="2201">
                <a:solidFill>
                  <a:srgbClr val="034093"/>
                </a:solidFill>
                <a:latin typeface="Comic Relief"/>
                <a:ea typeface="Comic Relief"/>
                <a:cs typeface="Comic Relief"/>
                <a:sym typeface="Comic Relief"/>
              </a:rPr>
              <a:t>                                        Yes, we would like to continue next year!</a:t>
            </a:r>
          </a:p>
          <a:p>
            <a:pPr algn="just">
              <a:lnSpc>
                <a:spcPts val="3081"/>
              </a:lnSpc>
              <a:spcBef>
                <a:spcPct val="0"/>
              </a:spcBef>
            </a:pPr>
          </a:p>
          <a:p>
            <a:pPr algn="just">
              <a:lnSpc>
                <a:spcPts val="3081"/>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10800000">
            <a:off x="14771552" y="8925497"/>
            <a:ext cx="3168439" cy="1211928"/>
          </a:xfrm>
          <a:custGeom>
            <a:avLst/>
            <a:gdLst/>
            <a:ahLst/>
            <a:cxnLst/>
            <a:rect r="r" b="b" t="t" l="l"/>
            <a:pathLst>
              <a:path h="1211928" w="3168439">
                <a:moveTo>
                  <a:pt x="0" y="0"/>
                </a:moveTo>
                <a:lnTo>
                  <a:pt x="3168439" y="0"/>
                </a:lnTo>
                <a:lnTo>
                  <a:pt x="3168439" y="1211927"/>
                </a:lnTo>
                <a:lnTo>
                  <a:pt x="0" y="12119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164656" y="7420767"/>
            <a:ext cx="8969084" cy="4865728"/>
          </a:xfrm>
          <a:custGeom>
            <a:avLst/>
            <a:gdLst/>
            <a:ahLst/>
            <a:cxnLst/>
            <a:rect r="r" b="b" t="t" l="l"/>
            <a:pathLst>
              <a:path h="4865728" w="8969084">
                <a:moveTo>
                  <a:pt x="0" y="0"/>
                </a:moveTo>
                <a:lnTo>
                  <a:pt x="8969084" y="0"/>
                </a:lnTo>
                <a:lnTo>
                  <a:pt x="8969084" y="4865728"/>
                </a:lnTo>
                <a:lnTo>
                  <a:pt x="0" y="4865728"/>
                </a:lnTo>
                <a:lnTo>
                  <a:pt x="0" y="0"/>
                </a:lnTo>
                <a:close/>
              </a:path>
            </a:pathLst>
          </a:custGeom>
          <a:blipFill>
            <a:blip r:embed="rId5"/>
            <a:stretch>
              <a:fillRect l="0" t="0" r="0" b="0"/>
            </a:stretch>
          </a:blipFill>
        </p:spPr>
      </p:sp>
      <p:sp>
        <p:nvSpPr>
          <p:cNvPr name="Freeform 5" id="5"/>
          <p:cNvSpPr/>
          <p:nvPr/>
        </p:nvSpPr>
        <p:spPr>
          <a:xfrm flipH="false" flipV="false" rot="577739">
            <a:off x="14262453" y="666248"/>
            <a:ext cx="3509985" cy="2299040"/>
          </a:xfrm>
          <a:custGeom>
            <a:avLst/>
            <a:gdLst/>
            <a:ahLst/>
            <a:cxnLst/>
            <a:rect r="r" b="b" t="t" l="l"/>
            <a:pathLst>
              <a:path h="2299040" w="3509985">
                <a:moveTo>
                  <a:pt x="0" y="0"/>
                </a:moveTo>
                <a:lnTo>
                  <a:pt x="3509985" y="0"/>
                </a:lnTo>
                <a:lnTo>
                  <a:pt x="3509985" y="2299040"/>
                </a:lnTo>
                <a:lnTo>
                  <a:pt x="0" y="22990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3575367" y="607965"/>
            <a:ext cx="9483987" cy="1060546"/>
          </a:xfrm>
          <a:prstGeom prst="rect">
            <a:avLst/>
          </a:prstGeom>
        </p:spPr>
        <p:txBody>
          <a:bodyPr anchor="t" rtlCol="false" tIns="0" lIns="0" bIns="0" rIns="0">
            <a:spAutoFit/>
          </a:bodyPr>
          <a:lstStyle/>
          <a:p>
            <a:pPr algn="ctr" marL="0" indent="0" lvl="0">
              <a:lnSpc>
                <a:spcPts val="7838"/>
              </a:lnSpc>
              <a:spcBef>
                <a:spcPct val="0"/>
              </a:spcBef>
            </a:pPr>
            <a:r>
              <a:rPr lang="en-US" sz="8428">
                <a:solidFill>
                  <a:srgbClr val="034093"/>
                </a:solidFill>
                <a:latin typeface="Children One"/>
                <a:ea typeface="Children One"/>
                <a:cs typeface="Children One"/>
                <a:sym typeface="Children One"/>
              </a:rPr>
              <a:t>Scanning</a:t>
            </a:r>
          </a:p>
        </p:txBody>
      </p:sp>
      <p:sp>
        <p:nvSpPr>
          <p:cNvPr name="TextBox 7" id="7"/>
          <p:cNvSpPr txBox="true"/>
          <p:nvPr/>
        </p:nvSpPr>
        <p:spPr>
          <a:xfrm rot="0">
            <a:off x="3198522" y="2181044"/>
            <a:ext cx="11890956" cy="6009499"/>
          </a:xfrm>
          <a:prstGeom prst="rect">
            <a:avLst/>
          </a:prstGeom>
        </p:spPr>
        <p:txBody>
          <a:bodyPr anchor="t" rtlCol="false" tIns="0" lIns="0" bIns="0" rIns="0">
            <a:spAutoFit/>
          </a:bodyPr>
          <a:lstStyle/>
          <a:p>
            <a:pPr algn="just">
              <a:lnSpc>
                <a:spcPts val="2701"/>
              </a:lnSpc>
            </a:pPr>
            <a:r>
              <a:rPr lang="en-US" sz="1929">
                <a:solidFill>
                  <a:srgbClr val="034093"/>
                </a:solidFill>
                <a:latin typeface="Comic Relief"/>
                <a:ea typeface="Comic Relief"/>
                <a:cs typeface="Comic Relief"/>
                <a:sym typeface="Comic Relief"/>
              </a:rPr>
              <a:t>We used the following for our scanning this year and last year as well:</a:t>
            </a:r>
          </a:p>
          <a:p>
            <a:pPr algn="just" marL="416596" indent="-208298" lvl="1">
              <a:lnSpc>
                <a:spcPts val="2701"/>
              </a:lnSpc>
              <a:buFont typeface="Arial"/>
              <a:buChar char="•"/>
            </a:pPr>
            <a:r>
              <a:rPr lang="en-US" sz="1929">
                <a:solidFill>
                  <a:srgbClr val="034093"/>
                </a:solidFill>
                <a:latin typeface="Comic Relief"/>
                <a:ea typeface="Comic Relief"/>
                <a:cs typeface="Comic Relief"/>
                <a:sym typeface="Comic Relief"/>
              </a:rPr>
              <a:t>FSAs</a:t>
            </a:r>
          </a:p>
          <a:p>
            <a:pPr algn="just" marL="416596" indent="-208298" lvl="1">
              <a:lnSpc>
                <a:spcPts val="2701"/>
              </a:lnSpc>
              <a:buFont typeface="Arial"/>
              <a:buChar char="•"/>
            </a:pPr>
            <a:r>
              <a:rPr lang="en-US" sz="1929">
                <a:solidFill>
                  <a:srgbClr val="034093"/>
                </a:solidFill>
                <a:latin typeface="Comic Relief"/>
                <a:ea typeface="Comic Relief"/>
                <a:cs typeface="Comic Relief"/>
                <a:sym typeface="Comic Relief"/>
              </a:rPr>
              <a:t>Whole school year end data</a:t>
            </a:r>
          </a:p>
          <a:p>
            <a:pPr algn="just" marL="416596" indent="-208298" lvl="1">
              <a:lnSpc>
                <a:spcPts val="2701"/>
              </a:lnSpc>
              <a:buFont typeface="Arial"/>
              <a:buChar char="•"/>
            </a:pPr>
            <a:r>
              <a:rPr lang="en-US" sz="1929">
                <a:solidFill>
                  <a:srgbClr val="034093"/>
                </a:solidFill>
                <a:latin typeface="Comic Relief"/>
                <a:ea typeface="Comic Relief"/>
                <a:cs typeface="Comic Relief"/>
                <a:sym typeface="Comic Relief"/>
              </a:rPr>
              <a:t>MDI</a:t>
            </a:r>
          </a:p>
          <a:p>
            <a:pPr algn="just" marL="416596" indent="-208298" lvl="1">
              <a:lnSpc>
                <a:spcPts val="2701"/>
              </a:lnSpc>
              <a:buFont typeface="Arial"/>
              <a:buChar char="•"/>
            </a:pPr>
            <a:r>
              <a:rPr lang="en-US" sz="1929">
                <a:solidFill>
                  <a:srgbClr val="034093"/>
                </a:solidFill>
                <a:latin typeface="Comic Relief"/>
                <a:ea typeface="Comic Relief"/>
                <a:cs typeface="Comic Relief"/>
                <a:sym typeface="Comic Relief"/>
              </a:rPr>
              <a:t>Empathy interviews</a:t>
            </a:r>
          </a:p>
          <a:p>
            <a:pPr algn="just">
              <a:lnSpc>
                <a:spcPts val="2701"/>
              </a:lnSpc>
            </a:pPr>
            <a:r>
              <a:rPr lang="en-US" sz="1929">
                <a:solidFill>
                  <a:srgbClr val="034093"/>
                </a:solidFill>
                <a:latin typeface="Comic Relief"/>
                <a:ea typeface="Comic Relief"/>
                <a:cs typeface="Comic Relief"/>
                <a:sym typeface="Comic Relief"/>
              </a:rPr>
              <a:t>We have added the following to our scanning in the 2025/2026 academic year:</a:t>
            </a:r>
          </a:p>
          <a:p>
            <a:pPr algn="just" marL="416596" indent="-208298" lvl="1">
              <a:lnSpc>
                <a:spcPts val="2701"/>
              </a:lnSpc>
              <a:buFont typeface="Arial"/>
              <a:buChar char="•"/>
            </a:pPr>
            <a:r>
              <a:rPr lang="en-US" sz="1929">
                <a:solidFill>
                  <a:srgbClr val="034093"/>
                </a:solidFill>
                <a:latin typeface="Comic Relief"/>
                <a:ea typeface="Comic Relief"/>
                <a:cs typeface="Comic Relief"/>
                <a:sym typeface="Comic Relief"/>
              </a:rPr>
              <a:t>School-wide write</a:t>
            </a:r>
          </a:p>
          <a:p>
            <a:pPr algn="just" marL="416596" indent="-208298" lvl="1">
              <a:lnSpc>
                <a:spcPts val="2701"/>
              </a:lnSpc>
              <a:buFont typeface="Arial"/>
              <a:buChar char="•"/>
            </a:pPr>
            <a:r>
              <a:rPr lang="en-US" sz="1929">
                <a:solidFill>
                  <a:srgbClr val="034093"/>
                </a:solidFill>
                <a:latin typeface="Comic Relief"/>
                <a:ea typeface="Comic Relief"/>
                <a:cs typeface="Comic Relief"/>
                <a:sym typeface="Comic Relief"/>
              </a:rPr>
              <a:t>School-wide student survey</a:t>
            </a:r>
          </a:p>
          <a:p>
            <a:pPr algn="just">
              <a:lnSpc>
                <a:spcPts val="2701"/>
              </a:lnSpc>
            </a:pPr>
          </a:p>
          <a:p>
            <a:pPr algn="just">
              <a:lnSpc>
                <a:spcPts val="3121"/>
              </a:lnSpc>
            </a:pPr>
            <a:r>
              <a:rPr lang="en-US" sz="2229">
                <a:solidFill>
                  <a:srgbClr val="034093"/>
                </a:solidFill>
                <a:latin typeface="Comic Relief"/>
                <a:ea typeface="Comic Relief"/>
                <a:cs typeface="Comic Relief"/>
                <a:sym typeface="Comic Relief"/>
              </a:rPr>
              <a:t>Our staff all agreed that the most significant outcome from the data continues to show that there is </a:t>
            </a:r>
            <a:r>
              <a:rPr lang="en-US" sz="2229" u="sng">
                <a:solidFill>
                  <a:srgbClr val="034093"/>
                </a:solidFill>
                <a:latin typeface="Comic Relief"/>
                <a:ea typeface="Comic Relief"/>
                <a:cs typeface="Comic Relief"/>
                <a:sym typeface="Comic Relief"/>
              </a:rPr>
              <a:t>a lack of writing quality and stamina,</a:t>
            </a:r>
            <a:r>
              <a:rPr lang="en-US" sz="2229">
                <a:solidFill>
                  <a:srgbClr val="034093"/>
                </a:solidFill>
                <a:latin typeface="Comic Relief"/>
                <a:ea typeface="Comic Relief"/>
                <a:cs typeface="Comic Relief"/>
                <a:sym typeface="Comic Relief"/>
              </a:rPr>
              <a:t> which is reflected in academic scores. This continues to be a place where we feel we can make the most impact, which is why we have decided to continue on with our efforts again this year. </a:t>
            </a:r>
          </a:p>
          <a:p>
            <a:pPr algn="just">
              <a:lnSpc>
                <a:spcPts val="2701"/>
              </a:lnSpc>
            </a:pPr>
          </a:p>
          <a:p>
            <a:pPr algn="just">
              <a:lnSpc>
                <a:spcPts val="2701"/>
              </a:lnSpc>
            </a:pPr>
          </a:p>
          <a:p>
            <a:pPr algn="just">
              <a:lnSpc>
                <a:spcPts val="2701"/>
              </a:lnSpc>
            </a:pPr>
          </a:p>
          <a:p>
            <a:pPr algn="just">
              <a:lnSpc>
                <a:spcPts val="2701"/>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494100" y="3636413"/>
            <a:ext cx="6768846" cy="8229600"/>
          </a:xfrm>
          <a:custGeom>
            <a:avLst/>
            <a:gdLst/>
            <a:ahLst/>
            <a:cxnLst/>
            <a:rect r="r" b="b" t="t" l="l"/>
            <a:pathLst>
              <a:path h="8229600" w="6768846">
                <a:moveTo>
                  <a:pt x="0" y="0"/>
                </a:moveTo>
                <a:lnTo>
                  <a:pt x="6768846" y="0"/>
                </a:lnTo>
                <a:lnTo>
                  <a:pt x="6768846"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797970">
            <a:off x="15022315" y="764461"/>
            <a:ext cx="2386004" cy="2963980"/>
          </a:xfrm>
          <a:custGeom>
            <a:avLst/>
            <a:gdLst/>
            <a:ahLst/>
            <a:cxnLst/>
            <a:rect r="r" b="b" t="t" l="l"/>
            <a:pathLst>
              <a:path h="2963980" w="2386004">
                <a:moveTo>
                  <a:pt x="0" y="0"/>
                </a:moveTo>
                <a:lnTo>
                  <a:pt x="2386004" y="0"/>
                </a:lnTo>
                <a:lnTo>
                  <a:pt x="2386004" y="2963979"/>
                </a:lnTo>
                <a:lnTo>
                  <a:pt x="0" y="29639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1545793">
            <a:off x="-1512023" y="1760005"/>
            <a:ext cx="4029062" cy="2639035"/>
          </a:xfrm>
          <a:custGeom>
            <a:avLst/>
            <a:gdLst/>
            <a:ahLst/>
            <a:cxnLst/>
            <a:rect r="r" b="b" t="t" l="l"/>
            <a:pathLst>
              <a:path h="2639035" w="4029062">
                <a:moveTo>
                  <a:pt x="0" y="0"/>
                </a:moveTo>
                <a:lnTo>
                  <a:pt x="4029062" y="0"/>
                </a:lnTo>
                <a:lnTo>
                  <a:pt x="4029062" y="2639035"/>
                </a:lnTo>
                <a:lnTo>
                  <a:pt x="0" y="26390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15378581" y="8664437"/>
            <a:ext cx="2338661" cy="2039507"/>
          </a:xfrm>
          <a:custGeom>
            <a:avLst/>
            <a:gdLst/>
            <a:ahLst/>
            <a:cxnLst/>
            <a:rect r="r" b="b" t="t" l="l"/>
            <a:pathLst>
              <a:path h="2039507" w="2338661">
                <a:moveTo>
                  <a:pt x="0" y="0"/>
                </a:moveTo>
                <a:lnTo>
                  <a:pt x="2338661" y="0"/>
                </a:lnTo>
                <a:lnTo>
                  <a:pt x="2338661" y="2039508"/>
                </a:lnTo>
                <a:lnTo>
                  <a:pt x="0" y="20395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4109808" y="1985743"/>
            <a:ext cx="3223704" cy="1002035"/>
          </a:xfrm>
          <a:custGeom>
            <a:avLst/>
            <a:gdLst/>
            <a:ahLst/>
            <a:cxnLst/>
            <a:rect r="r" b="b" t="t" l="l"/>
            <a:pathLst>
              <a:path h="1002035" w="3223704">
                <a:moveTo>
                  <a:pt x="0" y="0"/>
                </a:moveTo>
                <a:lnTo>
                  <a:pt x="3223704" y="0"/>
                </a:lnTo>
                <a:lnTo>
                  <a:pt x="3223704" y="1002035"/>
                </a:lnTo>
                <a:lnTo>
                  <a:pt x="0" y="10020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6488692" y="9258300"/>
            <a:ext cx="1689640" cy="2057400"/>
          </a:xfrm>
          <a:custGeom>
            <a:avLst/>
            <a:gdLst/>
            <a:ahLst/>
            <a:cxnLst/>
            <a:rect r="r" b="b" t="t" l="l"/>
            <a:pathLst>
              <a:path h="2057400" w="1689640">
                <a:moveTo>
                  <a:pt x="0" y="0"/>
                </a:moveTo>
                <a:lnTo>
                  <a:pt x="1689640" y="0"/>
                </a:lnTo>
                <a:lnTo>
                  <a:pt x="1689640"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6274746" y="3298598"/>
            <a:ext cx="9596811" cy="1060546"/>
          </a:xfrm>
          <a:prstGeom prst="rect">
            <a:avLst/>
          </a:prstGeom>
        </p:spPr>
        <p:txBody>
          <a:bodyPr anchor="t" rtlCol="false" tIns="0" lIns="0" bIns="0" rIns="0">
            <a:spAutoFit/>
          </a:bodyPr>
          <a:lstStyle/>
          <a:p>
            <a:pPr algn="l" marL="0" indent="0" lvl="0">
              <a:lnSpc>
                <a:spcPts val="7838"/>
              </a:lnSpc>
              <a:spcBef>
                <a:spcPct val="0"/>
              </a:spcBef>
            </a:pPr>
            <a:r>
              <a:rPr lang="en-US" sz="8428">
                <a:solidFill>
                  <a:srgbClr val="034093"/>
                </a:solidFill>
                <a:latin typeface="Children One"/>
                <a:ea typeface="Children One"/>
                <a:cs typeface="Children One"/>
                <a:sym typeface="Children One"/>
              </a:rPr>
              <a:t>focusing</a:t>
            </a:r>
          </a:p>
        </p:txBody>
      </p:sp>
      <p:sp>
        <p:nvSpPr>
          <p:cNvPr name="TextBox 10" id="10"/>
          <p:cNvSpPr txBox="true"/>
          <p:nvPr/>
        </p:nvSpPr>
        <p:spPr>
          <a:xfrm rot="0">
            <a:off x="6274746" y="4705232"/>
            <a:ext cx="10159051" cy="3565493"/>
          </a:xfrm>
          <a:prstGeom prst="rect">
            <a:avLst/>
          </a:prstGeom>
        </p:spPr>
        <p:txBody>
          <a:bodyPr anchor="t" rtlCol="false" tIns="0" lIns="0" bIns="0" rIns="0">
            <a:spAutoFit/>
          </a:bodyPr>
          <a:lstStyle/>
          <a:p>
            <a:pPr algn="just">
              <a:lnSpc>
                <a:spcPts val="3528"/>
              </a:lnSpc>
            </a:pPr>
            <a:r>
              <a:rPr lang="en-US" sz="2520">
                <a:solidFill>
                  <a:srgbClr val="034093"/>
                </a:solidFill>
                <a:latin typeface="Comic Relief"/>
                <a:ea typeface="Comic Relief"/>
                <a:cs typeface="Comic Relief"/>
                <a:sym typeface="Comic Relief"/>
              </a:rPr>
              <a:t>Keeping in line with our district’s strategic plan and using the student achievement pillar, our aim is to continue to develop whole-school methods to </a:t>
            </a:r>
            <a:r>
              <a:rPr lang="en-US" sz="2520" u="sng">
                <a:solidFill>
                  <a:srgbClr val="034093"/>
                </a:solidFill>
                <a:latin typeface="Comic Relief"/>
                <a:ea typeface="Comic Relief"/>
                <a:cs typeface="Comic Relief"/>
                <a:sym typeface="Comic Relief"/>
              </a:rPr>
              <a:t>improve the quality of student writing and stamina through thoughtful, purposeful and consistent instructional approaches.  </a:t>
            </a:r>
          </a:p>
          <a:p>
            <a:pPr algn="just">
              <a:lnSpc>
                <a:spcPts val="3528"/>
              </a:lnSpc>
            </a:pPr>
          </a:p>
          <a:p>
            <a:pPr algn="just">
              <a:lnSpc>
                <a:spcPts val="3528"/>
              </a:lnSpc>
            </a:pPr>
          </a:p>
          <a:p>
            <a:pPr algn="just">
              <a:lnSpc>
                <a:spcPts val="3528"/>
              </a:lnSpc>
              <a:spcBef>
                <a:spcPct val="0"/>
              </a:spcBef>
            </a:pPr>
          </a:p>
        </p:txBody>
      </p:sp>
      <p:sp>
        <p:nvSpPr>
          <p:cNvPr name="Freeform 11" id="11"/>
          <p:cNvSpPr/>
          <p:nvPr/>
        </p:nvSpPr>
        <p:spPr>
          <a:xfrm flipH="false" flipV="false" rot="0">
            <a:off x="11616075" y="-783727"/>
            <a:ext cx="1689640" cy="2057400"/>
          </a:xfrm>
          <a:custGeom>
            <a:avLst/>
            <a:gdLst/>
            <a:ahLst/>
            <a:cxnLst/>
            <a:rect r="r" b="b" t="t" l="l"/>
            <a:pathLst>
              <a:path h="2057400" w="1689640">
                <a:moveTo>
                  <a:pt x="0" y="0"/>
                </a:moveTo>
                <a:lnTo>
                  <a:pt x="1689640" y="0"/>
                </a:lnTo>
                <a:lnTo>
                  <a:pt x="1689640"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12257784" y="6057397"/>
            <a:ext cx="6073676" cy="4395823"/>
          </a:xfrm>
          <a:custGeom>
            <a:avLst/>
            <a:gdLst/>
            <a:ahLst/>
            <a:cxnLst/>
            <a:rect r="r" b="b" t="t" l="l"/>
            <a:pathLst>
              <a:path h="4395823" w="6073676">
                <a:moveTo>
                  <a:pt x="0" y="0"/>
                </a:moveTo>
                <a:lnTo>
                  <a:pt x="6073676" y="0"/>
                </a:lnTo>
                <a:lnTo>
                  <a:pt x="6073676" y="4395823"/>
                </a:lnTo>
                <a:lnTo>
                  <a:pt x="0" y="4395823"/>
                </a:lnTo>
                <a:lnTo>
                  <a:pt x="0" y="0"/>
                </a:lnTo>
                <a:close/>
              </a:path>
            </a:pathLst>
          </a:custGeom>
          <a:blipFill>
            <a:blip r:embed="rId3"/>
            <a:stretch>
              <a:fillRect l="0" t="0" r="0" b="0"/>
            </a:stretch>
          </a:blipFill>
        </p:spPr>
      </p:sp>
      <p:sp>
        <p:nvSpPr>
          <p:cNvPr name="Freeform 4" id="4"/>
          <p:cNvSpPr/>
          <p:nvPr/>
        </p:nvSpPr>
        <p:spPr>
          <a:xfrm flipH="true" flipV="false" rot="-1001652">
            <a:off x="15605639" y="671971"/>
            <a:ext cx="2166662" cy="2483281"/>
          </a:xfrm>
          <a:custGeom>
            <a:avLst/>
            <a:gdLst/>
            <a:ahLst/>
            <a:cxnLst/>
            <a:rect r="r" b="b" t="t" l="l"/>
            <a:pathLst>
              <a:path h="2483281" w="2166662">
                <a:moveTo>
                  <a:pt x="2166663" y="0"/>
                </a:moveTo>
                <a:lnTo>
                  <a:pt x="0" y="0"/>
                </a:lnTo>
                <a:lnTo>
                  <a:pt x="0" y="2483280"/>
                </a:lnTo>
                <a:lnTo>
                  <a:pt x="2166663" y="2483280"/>
                </a:lnTo>
                <a:lnTo>
                  <a:pt x="216666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39928">
            <a:off x="168118" y="8033103"/>
            <a:ext cx="1721165" cy="3039585"/>
          </a:xfrm>
          <a:custGeom>
            <a:avLst/>
            <a:gdLst/>
            <a:ahLst/>
            <a:cxnLst/>
            <a:rect r="r" b="b" t="t" l="l"/>
            <a:pathLst>
              <a:path h="3039585" w="1721165">
                <a:moveTo>
                  <a:pt x="0" y="0"/>
                </a:moveTo>
                <a:lnTo>
                  <a:pt x="1721164" y="0"/>
                </a:lnTo>
                <a:lnTo>
                  <a:pt x="1721164" y="3039585"/>
                </a:lnTo>
                <a:lnTo>
                  <a:pt x="0" y="30395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12688455" y="1492059"/>
            <a:ext cx="2291763" cy="1850598"/>
          </a:xfrm>
          <a:custGeom>
            <a:avLst/>
            <a:gdLst/>
            <a:ahLst/>
            <a:cxnLst/>
            <a:rect r="r" b="b" t="t" l="l"/>
            <a:pathLst>
              <a:path h="1850598" w="2291763">
                <a:moveTo>
                  <a:pt x="0" y="0"/>
                </a:moveTo>
                <a:lnTo>
                  <a:pt x="2291763" y="0"/>
                </a:lnTo>
                <a:lnTo>
                  <a:pt x="2291763" y="1850599"/>
                </a:lnTo>
                <a:lnTo>
                  <a:pt x="0" y="185059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741203" y="120223"/>
            <a:ext cx="9581381" cy="1060546"/>
          </a:xfrm>
          <a:prstGeom prst="rect">
            <a:avLst/>
          </a:prstGeom>
        </p:spPr>
        <p:txBody>
          <a:bodyPr anchor="t" rtlCol="false" tIns="0" lIns="0" bIns="0" rIns="0">
            <a:spAutoFit/>
          </a:bodyPr>
          <a:lstStyle/>
          <a:p>
            <a:pPr algn="l" marL="0" indent="0" lvl="0">
              <a:lnSpc>
                <a:spcPts val="7838"/>
              </a:lnSpc>
              <a:spcBef>
                <a:spcPct val="0"/>
              </a:spcBef>
            </a:pPr>
            <a:r>
              <a:rPr lang="en-US" sz="8428">
                <a:solidFill>
                  <a:srgbClr val="034093"/>
                </a:solidFill>
                <a:latin typeface="Children One"/>
                <a:ea typeface="Children One"/>
                <a:cs typeface="Children One"/>
                <a:sym typeface="Children One"/>
              </a:rPr>
              <a:t>Developing a hunch</a:t>
            </a:r>
          </a:p>
        </p:txBody>
      </p:sp>
      <p:sp>
        <p:nvSpPr>
          <p:cNvPr name="Freeform 8" id="8"/>
          <p:cNvSpPr/>
          <p:nvPr/>
        </p:nvSpPr>
        <p:spPr>
          <a:xfrm flipH="false" flipV="false" rot="0">
            <a:off x="1194491" y="3672068"/>
            <a:ext cx="546711" cy="667739"/>
          </a:xfrm>
          <a:custGeom>
            <a:avLst/>
            <a:gdLst/>
            <a:ahLst/>
            <a:cxnLst/>
            <a:rect r="r" b="b" t="t" l="l"/>
            <a:pathLst>
              <a:path h="667739" w="546711">
                <a:moveTo>
                  <a:pt x="0" y="0"/>
                </a:moveTo>
                <a:lnTo>
                  <a:pt x="546712" y="0"/>
                </a:lnTo>
                <a:lnTo>
                  <a:pt x="546712" y="667739"/>
                </a:lnTo>
                <a:lnTo>
                  <a:pt x="0" y="6677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2155690" y="3824579"/>
            <a:ext cx="16132310" cy="789374"/>
          </a:xfrm>
          <a:prstGeom prst="rect">
            <a:avLst/>
          </a:prstGeom>
        </p:spPr>
        <p:txBody>
          <a:bodyPr anchor="t" rtlCol="false" tIns="0" lIns="0" bIns="0" rIns="0">
            <a:spAutoFit/>
          </a:bodyPr>
          <a:lstStyle/>
          <a:p>
            <a:pPr algn="l">
              <a:lnSpc>
                <a:spcPts val="3220"/>
              </a:lnSpc>
            </a:pPr>
            <a:r>
              <a:rPr lang="en-US" sz="2300">
                <a:solidFill>
                  <a:srgbClr val="034093"/>
                </a:solidFill>
                <a:latin typeface="Canva Sans"/>
                <a:ea typeface="Canva Sans"/>
                <a:cs typeface="Canva Sans"/>
                <a:sym typeface="Canva Sans"/>
              </a:rPr>
              <a:t>What might be contributing to the writing growth we are seeing, and how could purposeful feedback be playing a role?</a:t>
            </a:r>
          </a:p>
        </p:txBody>
      </p:sp>
      <p:sp>
        <p:nvSpPr>
          <p:cNvPr name="Freeform 10" id="10"/>
          <p:cNvSpPr/>
          <p:nvPr/>
        </p:nvSpPr>
        <p:spPr>
          <a:xfrm flipH="false" flipV="false" rot="0">
            <a:off x="1095105" y="5143500"/>
            <a:ext cx="546711" cy="667739"/>
          </a:xfrm>
          <a:custGeom>
            <a:avLst/>
            <a:gdLst/>
            <a:ahLst/>
            <a:cxnLst/>
            <a:rect r="r" b="b" t="t" l="l"/>
            <a:pathLst>
              <a:path h="667739" w="546711">
                <a:moveTo>
                  <a:pt x="0" y="0"/>
                </a:moveTo>
                <a:lnTo>
                  <a:pt x="546712" y="0"/>
                </a:lnTo>
                <a:lnTo>
                  <a:pt x="546712" y="667739"/>
                </a:lnTo>
                <a:lnTo>
                  <a:pt x="0" y="66773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2155690" y="5268022"/>
            <a:ext cx="16132310" cy="789374"/>
          </a:xfrm>
          <a:prstGeom prst="rect">
            <a:avLst/>
          </a:prstGeom>
        </p:spPr>
        <p:txBody>
          <a:bodyPr anchor="t" rtlCol="false" tIns="0" lIns="0" bIns="0" rIns="0">
            <a:spAutoFit/>
          </a:bodyPr>
          <a:lstStyle/>
          <a:p>
            <a:pPr algn="l">
              <a:lnSpc>
                <a:spcPts val="3220"/>
              </a:lnSpc>
            </a:pPr>
            <a:r>
              <a:rPr lang="en-US" sz="2300">
                <a:solidFill>
                  <a:srgbClr val="034093"/>
                </a:solidFill>
                <a:latin typeface="Canva Sans"/>
                <a:ea typeface="Canva Sans"/>
                <a:cs typeface="Canva Sans"/>
                <a:sym typeface="Canva Sans"/>
              </a:rPr>
              <a:t>Are our instructional practices and language are consistent enough across classrooms and grade levels for students to recognize and apply them when they move to a different teacher or the next grade?</a:t>
            </a:r>
          </a:p>
        </p:txBody>
      </p:sp>
      <p:sp>
        <p:nvSpPr>
          <p:cNvPr name="Freeform 12" id="12"/>
          <p:cNvSpPr/>
          <p:nvPr/>
        </p:nvSpPr>
        <p:spPr>
          <a:xfrm flipH="false" flipV="false" rot="0">
            <a:off x="1194491" y="1579741"/>
            <a:ext cx="546711" cy="667739"/>
          </a:xfrm>
          <a:custGeom>
            <a:avLst/>
            <a:gdLst/>
            <a:ahLst/>
            <a:cxnLst/>
            <a:rect r="r" b="b" t="t" l="l"/>
            <a:pathLst>
              <a:path h="667739" w="546711">
                <a:moveTo>
                  <a:pt x="0" y="0"/>
                </a:moveTo>
                <a:lnTo>
                  <a:pt x="546712" y="0"/>
                </a:lnTo>
                <a:lnTo>
                  <a:pt x="546712" y="667740"/>
                </a:lnTo>
                <a:lnTo>
                  <a:pt x="0" y="6677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2155690" y="1682438"/>
            <a:ext cx="10218440" cy="1989629"/>
          </a:xfrm>
          <a:prstGeom prst="rect">
            <a:avLst/>
          </a:prstGeom>
        </p:spPr>
        <p:txBody>
          <a:bodyPr anchor="t" rtlCol="false" tIns="0" lIns="0" bIns="0" rIns="0">
            <a:spAutoFit/>
          </a:bodyPr>
          <a:lstStyle/>
          <a:p>
            <a:pPr algn="l">
              <a:lnSpc>
                <a:spcPts val="3220"/>
              </a:lnSpc>
            </a:pPr>
            <a:r>
              <a:rPr lang="en-US" sz="2300">
                <a:solidFill>
                  <a:srgbClr val="034093"/>
                </a:solidFill>
                <a:latin typeface="Canva Sans"/>
                <a:ea typeface="Canva Sans"/>
                <a:cs typeface="Canva Sans"/>
                <a:sym typeface="Canva Sans"/>
              </a:rPr>
              <a:t>How might our use of technology and other evidence-informed strategies play a role in the lack of quality and stamina in student writing?</a:t>
            </a:r>
          </a:p>
          <a:p>
            <a:pPr algn="l">
              <a:lnSpc>
                <a:spcPts val="3220"/>
              </a:lnSpc>
            </a:pPr>
          </a:p>
          <a:p>
            <a:pPr algn="l">
              <a:lnSpc>
                <a:spcPts val="3220"/>
              </a:lnSpc>
            </a:pPr>
          </a:p>
        </p:txBody>
      </p:sp>
      <p:sp>
        <p:nvSpPr>
          <p:cNvPr name="Freeform 14" id="14"/>
          <p:cNvSpPr/>
          <p:nvPr/>
        </p:nvSpPr>
        <p:spPr>
          <a:xfrm flipH="false" flipV="false" rot="0">
            <a:off x="1194491" y="7022597"/>
            <a:ext cx="546711" cy="667739"/>
          </a:xfrm>
          <a:custGeom>
            <a:avLst/>
            <a:gdLst/>
            <a:ahLst/>
            <a:cxnLst/>
            <a:rect r="r" b="b" t="t" l="l"/>
            <a:pathLst>
              <a:path h="667739" w="546711">
                <a:moveTo>
                  <a:pt x="0" y="0"/>
                </a:moveTo>
                <a:lnTo>
                  <a:pt x="546712" y="0"/>
                </a:lnTo>
                <a:lnTo>
                  <a:pt x="546712" y="667740"/>
                </a:lnTo>
                <a:lnTo>
                  <a:pt x="0" y="6677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2155690" y="6974972"/>
            <a:ext cx="8291977" cy="789374"/>
          </a:xfrm>
          <a:prstGeom prst="rect">
            <a:avLst/>
          </a:prstGeom>
        </p:spPr>
        <p:txBody>
          <a:bodyPr anchor="t" rtlCol="false" tIns="0" lIns="0" bIns="0" rIns="0">
            <a:spAutoFit/>
          </a:bodyPr>
          <a:lstStyle/>
          <a:p>
            <a:pPr algn="ctr">
              <a:lnSpc>
                <a:spcPts val="3220"/>
              </a:lnSpc>
            </a:pPr>
            <a:r>
              <a:rPr lang="en-US" sz="2300">
                <a:solidFill>
                  <a:srgbClr val="034093"/>
                </a:solidFill>
                <a:latin typeface="Canva Sans"/>
                <a:ea typeface="Canva Sans"/>
                <a:cs typeface="Canva Sans"/>
                <a:sym typeface="Canva Sans"/>
              </a:rPr>
              <a:t>To what extent might our use of oral language strategies be</a:t>
            </a:r>
          </a:p>
          <a:p>
            <a:pPr algn="l">
              <a:lnSpc>
                <a:spcPts val="3220"/>
              </a:lnSpc>
            </a:pPr>
            <a:r>
              <a:rPr lang="en-US" sz="2300">
                <a:solidFill>
                  <a:srgbClr val="034093"/>
                </a:solidFill>
                <a:latin typeface="Canva Sans"/>
                <a:ea typeface="Canva Sans"/>
                <a:cs typeface="Canva Sans"/>
                <a:sym typeface="Canva Sans"/>
              </a:rPr>
              <a:t> influencing student writing outcomes?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true" flipV="false" rot="0">
            <a:off x="1028700" y="3666274"/>
            <a:ext cx="6334657" cy="5814687"/>
          </a:xfrm>
          <a:custGeom>
            <a:avLst/>
            <a:gdLst/>
            <a:ahLst/>
            <a:cxnLst/>
            <a:rect r="r" b="b" t="t" l="l"/>
            <a:pathLst>
              <a:path h="5814687" w="6334657">
                <a:moveTo>
                  <a:pt x="6334657" y="0"/>
                </a:moveTo>
                <a:lnTo>
                  <a:pt x="0" y="0"/>
                </a:lnTo>
                <a:lnTo>
                  <a:pt x="0" y="5814687"/>
                </a:lnTo>
                <a:lnTo>
                  <a:pt x="6334657" y="5814687"/>
                </a:lnTo>
                <a:lnTo>
                  <a:pt x="6334657" y="0"/>
                </a:lnTo>
                <a:close/>
              </a:path>
            </a:pathLst>
          </a:custGeom>
          <a:blipFill>
            <a:blip r:embed="rId3"/>
            <a:stretch>
              <a:fillRect l="0" t="0" r="0" b="0"/>
            </a:stretch>
          </a:blipFill>
        </p:spPr>
      </p:sp>
      <p:sp>
        <p:nvSpPr>
          <p:cNvPr name="Freeform 4" id="4"/>
          <p:cNvSpPr/>
          <p:nvPr/>
        </p:nvSpPr>
        <p:spPr>
          <a:xfrm flipH="false" flipV="false" rot="619289">
            <a:off x="13674414" y="752232"/>
            <a:ext cx="4050038" cy="1169449"/>
          </a:xfrm>
          <a:custGeom>
            <a:avLst/>
            <a:gdLst/>
            <a:ahLst/>
            <a:cxnLst/>
            <a:rect r="r" b="b" t="t" l="l"/>
            <a:pathLst>
              <a:path h="1169449" w="4050038">
                <a:moveTo>
                  <a:pt x="0" y="0"/>
                </a:moveTo>
                <a:lnTo>
                  <a:pt x="4050038" y="0"/>
                </a:lnTo>
                <a:lnTo>
                  <a:pt x="4050038" y="1169448"/>
                </a:lnTo>
                <a:lnTo>
                  <a:pt x="0" y="11694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5" id="5"/>
          <p:cNvSpPr/>
          <p:nvPr/>
        </p:nvSpPr>
        <p:spPr>
          <a:xfrm flipH="false" flipV="false" rot="2700000">
            <a:off x="-271400" y="679181"/>
            <a:ext cx="2122226" cy="3209415"/>
          </a:xfrm>
          <a:custGeom>
            <a:avLst/>
            <a:gdLst/>
            <a:ahLst/>
            <a:cxnLst/>
            <a:rect r="r" b="b" t="t" l="l"/>
            <a:pathLst>
              <a:path h="3209415" w="2122226">
                <a:moveTo>
                  <a:pt x="0" y="0"/>
                </a:moveTo>
                <a:lnTo>
                  <a:pt x="2122226" y="0"/>
                </a:lnTo>
                <a:lnTo>
                  <a:pt x="2122226" y="3209415"/>
                </a:lnTo>
                <a:lnTo>
                  <a:pt x="0" y="3209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false" flipV="false" rot="0">
            <a:off x="8181631" y="8378186"/>
            <a:ext cx="3110650" cy="1261110"/>
          </a:xfrm>
          <a:custGeom>
            <a:avLst/>
            <a:gdLst/>
            <a:ahLst/>
            <a:cxnLst/>
            <a:rect r="r" b="b" t="t" l="l"/>
            <a:pathLst>
              <a:path h="1261110" w="3110650">
                <a:moveTo>
                  <a:pt x="0" y="0"/>
                </a:moveTo>
                <a:lnTo>
                  <a:pt x="3110650" y="0"/>
                </a:lnTo>
                <a:lnTo>
                  <a:pt x="3110650" y="1261109"/>
                </a:lnTo>
                <a:lnTo>
                  <a:pt x="0" y="12611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086595" y="2275043"/>
            <a:ext cx="1136076" cy="2370941"/>
          </a:xfrm>
          <a:custGeom>
            <a:avLst/>
            <a:gdLst/>
            <a:ahLst/>
            <a:cxnLst/>
            <a:rect r="r" b="b" t="t" l="l"/>
            <a:pathLst>
              <a:path h="2370941" w="1136076">
                <a:moveTo>
                  <a:pt x="0" y="0"/>
                </a:moveTo>
                <a:lnTo>
                  <a:pt x="1136076" y="0"/>
                </a:lnTo>
                <a:lnTo>
                  <a:pt x="1136076" y="2370941"/>
                </a:lnTo>
                <a:lnTo>
                  <a:pt x="0" y="23709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7950090" y="1556031"/>
            <a:ext cx="9105463" cy="1060546"/>
          </a:xfrm>
          <a:prstGeom prst="rect">
            <a:avLst/>
          </a:prstGeom>
        </p:spPr>
        <p:txBody>
          <a:bodyPr anchor="t" rtlCol="false" tIns="0" lIns="0" bIns="0" rIns="0">
            <a:spAutoFit/>
          </a:bodyPr>
          <a:lstStyle/>
          <a:p>
            <a:pPr algn="l" marL="0" indent="0" lvl="0">
              <a:lnSpc>
                <a:spcPts val="7838"/>
              </a:lnSpc>
              <a:spcBef>
                <a:spcPct val="0"/>
              </a:spcBef>
            </a:pPr>
            <a:r>
              <a:rPr lang="en-US" sz="8428">
                <a:solidFill>
                  <a:srgbClr val="034093"/>
                </a:solidFill>
                <a:latin typeface="Children One"/>
                <a:ea typeface="Children One"/>
                <a:cs typeface="Children One"/>
                <a:sym typeface="Children One"/>
              </a:rPr>
              <a:t>Learning</a:t>
            </a:r>
          </a:p>
        </p:txBody>
      </p:sp>
      <p:sp>
        <p:nvSpPr>
          <p:cNvPr name="TextBox 9" id="9"/>
          <p:cNvSpPr txBox="true"/>
          <p:nvPr/>
        </p:nvSpPr>
        <p:spPr>
          <a:xfrm rot="0">
            <a:off x="6788402" y="3412889"/>
            <a:ext cx="11428840" cy="4789724"/>
          </a:xfrm>
          <a:prstGeom prst="rect">
            <a:avLst/>
          </a:prstGeom>
        </p:spPr>
        <p:txBody>
          <a:bodyPr anchor="t" rtlCol="false" tIns="0" lIns="0" bIns="0" rIns="0">
            <a:spAutoFit/>
          </a:bodyPr>
          <a:lstStyle/>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Adrienne Gear</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Occupational Therapy training</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Clothes Lines and/or Performance Standards</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Look to find brain-based assessments that break down where students might be bottoming out.</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To seek out books and resources on writing prompts (engaging topics to improve stamina)</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Printing Like a Pro and other Sunnyhill Resources</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Bump It Up Program</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Read and Write program</a:t>
            </a:r>
          </a:p>
          <a:p>
            <a:pPr algn="l" marL="496575" indent="-248288" lvl="1">
              <a:lnSpc>
                <a:spcPts val="3220"/>
              </a:lnSpc>
              <a:buFont typeface="Arial"/>
              <a:buChar char="•"/>
            </a:pPr>
            <a:r>
              <a:rPr lang="en-US" sz="2300">
                <a:solidFill>
                  <a:srgbClr val="034093"/>
                </a:solidFill>
                <a:latin typeface="Canva Sans"/>
                <a:ea typeface="Canva Sans"/>
                <a:cs typeface="Canva Sans"/>
                <a:sym typeface="Canva Sans"/>
              </a:rPr>
              <a:t>How do students feel about themselves as writers and what do they feel like they need to be successful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true" flipV="false" rot="0">
            <a:off x="-496337" y="-2638178"/>
            <a:ext cx="9156367" cy="5276356"/>
          </a:xfrm>
          <a:custGeom>
            <a:avLst/>
            <a:gdLst/>
            <a:ahLst/>
            <a:cxnLst/>
            <a:rect r="r" b="b" t="t" l="l"/>
            <a:pathLst>
              <a:path h="5276356" w="9156367">
                <a:moveTo>
                  <a:pt x="9156367" y="0"/>
                </a:moveTo>
                <a:lnTo>
                  <a:pt x="0" y="0"/>
                </a:lnTo>
                <a:lnTo>
                  <a:pt x="0" y="5276356"/>
                </a:lnTo>
                <a:lnTo>
                  <a:pt x="9156367" y="5276356"/>
                </a:lnTo>
                <a:lnTo>
                  <a:pt x="9156367" y="0"/>
                </a:lnTo>
                <a:close/>
              </a:path>
            </a:pathLst>
          </a:custGeom>
          <a:blipFill>
            <a:blip r:embed="rId3"/>
            <a:stretch>
              <a:fillRect l="0" t="0" r="0" b="0"/>
            </a:stretch>
          </a:blipFill>
        </p:spPr>
      </p:sp>
      <p:sp>
        <p:nvSpPr>
          <p:cNvPr name="Freeform 4" id="4"/>
          <p:cNvSpPr/>
          <p:nvPr/>
        </p:nvSpPr>
        <p:spPr>
          <a:xfrm flipH="false" flipV="false" rot="0">
            <a:off x="11764682" y="5143500"/>
            <a:ext cx="9587883" cy="8229600"/>
          </a:xfrm>
          <a:custGeom>
            <a:avLst/>
            <a:gdLst/>
            <a:ahLst/>
            <a:cxnLst/>
            <a:rect r="r" b="b" t="t" l="l"/>
            <a:pathLst>
              <a:path h="8229600" w="9587883">
                <a:moveTo>
                  <a:pt x="0" y="0"/>
                </a:moveTo>
                <a:lnTo>
                  <a:pt x="9587884" y="0"/>
                </a:lnTo>
                <a:lnTo>
                  <a:pt x="9587884" y="8229600"/>
                </a:lnTo>
                <a:lnTo>
                  <a:pt x="0" y="8229600"/>
                </a:lnTo>
                <a:lnTo>
                  <a:pt x="0" y="0"/>
                </a:lnTo>
                <a:close/>
              </a:path>
            </a:pathLst>
          </a:custGeom>
          <a:blipFill>
            <a:blip r:embed="rId4"/>
            <a:stretch>
              <a:fillRect l="0" t="0" r="0" b="0"/>
            </a:stretch>
          </a:blipFill>
        </p:spPr>
      </p:sp>
      <p:sp>
        <p:nvSpPr>
          <p:cNvPr name="Freeform 5" id="5"/>
          <p:cNvSpPr/>
          <p:nvPr/>
        </p:nvSpPr>
        <p:spPr>
          <a:xfrm flipH="false" flipV="false" rot="652959">
            <a:off x="-298356" y="7415255"/>
            <a:ext cx="3002924" cy="1843045"/>
          </a:xfrm>
          <a:custGeom>
            <a:avLst/>
            <a:gdLst/>
            <a:ahLst/>
            <a:cxnLst/>
            <a:rect r="r" b="b" t="t" l="l"/>
            <a:pathLst>
              <a:path h="1843045" w="3002924">
                <a:moveTo>
                  <a:pt x="0" y="0"/>
                </a:moveTo>
                <a:lnTo>
                  <a:pt x="3002924" y="0"/>
                </a:lnTo>
                <a:lnTo>
                  <a:pt x="3002924" y="1843045"/>
                </a:lnTo>
                <a:lnTo>
                  <a:pt x="0" y="18430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6" id="6"/>
          <p:cNvSpPr/>
          <p:nvPr/>
        </p:nvSpPr>
        <p:spPr>
          <a:xfrm flipH="false" flipV="false" rot="0">
            <a:off x="14364716" y="-329695"/>
            <a:ext cx="5014896" cy="3372517"/>
          </a:xfrm>
          <a:custGeom>
            <a:avLst/>
            <a:gdLst/>
            <a:ahLst/>
            <a:cxnLst/>
            <a:rect r="r" b="b" t="t" l="l"/>
            <a:pathLst>
              <a:path h="3372517" w="5014896">
                <a:moveTo>
                  <a:pt x="0" y="0"/>
                </a:moveTo>
                <a:lnTo>
                  <a:pt x="5014895" y="0"/>
                </a:lnTo>
                <a:lnTo>
                  <a:pt x="5014895" y="3372517"/>
                </a:lnTo>
                <a:lnTo>
                  <a:pt x="0" y="337251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7" id="7"/>
          <p:cNvSpPr/>
          <p:nvPr/>
        </p:nvSpPr>
        <p:spPr>
          <a:xfrm flipH="false" flipV="false" rot="0">
            <a:off x="-961833" y="1996374"/>
            <a:ext cx="4329877" cy="1345870"/>
          </a:xfrm>
          <a:custGeom>
            <a:avLst/>
            <a:gdLst/>
            <a:ahLst/>
            <a:cxnLst/>
            <a:rect r="r" b="b" t="t" l="l"/>
            <a:pathLst>
              <a:path h="1345870" w="4329877">
                <a:moveTo>
                  <a:pt x="0" y="0"/>
                </a:moveTo>
                <a:lnTo>
                  <a:pt x="4329877" y="0"/>
                </a:lnTo>
                <a:lnTo>
                  <a:pt x="4329877" y="1345870"/>
                </a:lnTo>
                <a:lnTo>
                  <a:pt x="0" y="134587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4081846" y="607965"/>
            <a:ext cx="10441431" cy="1060546"/>
          </a:xfrm>
          <a:prstGeom prst="rect">
            <a:avLst/>
          </a:prstGeom>
        </p:spPr>
        <p:txBody>
          <a:bodyPr anchor="t" rtlCol="false" tIns="0" lIns="0" bIns="0" rIns="0">
            <a:spAutoFit/>
          </a:bodyPr>
          <a:lstStyle/>
          <a:p>
            <a:pPr algn="ctr" marL="0" indent="0" lvl="0">
              <a:lnSpc>
                <a:spcPts val="7838"/>
              </a:lnSpc>
              <a:spcBef>
                <a:spcPct val="0"/>
              </a:spcBef>
            </a:pPr>
            <a:r>
              <a:rPr lang="en-US" sz="8428">
                <a:solidFill>
                  <a:srgbClr val="034093"/>
                </a:solidFill>
                <a:latin typeface="Children One"/>
                <a:ea typeface="Children One"/>
                <a:cs typeface="Children One"/>
                <a:sym typeface="Children One"/>
              </a:rPr>
              <a:t>taking action</a:t>
            </a:r>
          </a:p>
        </p:txBody>
      </p:sp>
      <p:sp>
        <p:nvSpPr>
          <p:cNvPr name="TextBox 9" id="9"/>
          <p:cNvSpPr txBox="true"/>
          <p:nvPr/>
        </p:nvSpPr>
        <p:spPr>
          <a:xfrm rot="0">
            <a:off x="2500171" y="2728973"/>
            <a:ext cx="12319717" cy="465327"/>
          </a:xfrm>
          <a:prstGeom prst="rect">
            <a:avLst/>
          </a:prstGeom>
        </p:spPr>
        <p:txBody>
          <a:bodyPr anchor="t" rtlCol="false" tIns="0" lIns="0" bIns="0" rIns="0">
            <a:spAutoFit/>
          </a:bodyPr>
          <a:lstStyle/>
          <a:p>
            <a:pPr algn="ctr">
              <a:lnSpc>
                <a:spcPts val="3752"/>
              </a:lnSpc>
            </a:pPr>
            <a:r>
              <a:rPr lang="en-US" sz="2680" b="true">
                <a:solidFill>
                  <a:srgbClr val="034093"/>
                </a:solidFill>
                <a:latin typeface="Canva Sans Bold"/>
                <a:ea typeface="Canva Sans Bold"/>
                <a:cs typeface="Canva Sans Bold"/>
                <a:sym typeface="Canva Sans Bold"/>
              </a:rPr>
              <a:t>What strategies will we implement? (focus on Mastery and Independence) </a:t>
            </a:r>
          </a:p>
        </p:txBody>
      </p:sp>
      <p:sp>
        <p:nvSpPr>
          <p:cNvPr name="TextBox 10" id="10"/>
          <p:cNvSpPr txBox="true"/>
          <p:nvPr/>
        </p:nvSpPr>
        <p:spPr>
          <a:xfrm rot="0">
            <a:off x="2127714" y="3285094"/>
            <a:ext cx="15278544" cy="4462499"/>
          </a:xfrm>
          <a:prstGeom prst="rect">
            <a:avLst/>
          </a:prstGeom>
        </p:spPr>
        <p:txBody>
          <a:bodyPr anchor="t" rtlCol="false" tIns="0" lIns="0" bIns="0" rIns="0">
            <a:spAutoFit/>
          </a:bodyPr>
          <a:lstStyle/>
          <a:p>
            <a:pPr algn="l">
              <a:lnSpc>
                <a:spcPts val="3527"/>
              </a:lnSpc>
            </a:pPr>
          </a:p>
          <a:p>
            <a:pPr algn="l" marL="544010" indent="-272005" lvl="1">
              <a:lnSpc>
                <a:spcPts val="3527"/>
              </a:lnSpc>
              <a:buFont typeface="Arial"/>
              <a:buChar char="•"/>
            </a:pPr>
            <a:r>
              <a:rPr lang="en-US" b="true" sz="2519">
                <a:solidFill>
                  <a:srgbClr val="034093"/>
                </a:solidFill>
                <a:latin typeface="Canva Sans Bold"/>
                <a:ea typeface="Canva Sans Bold"/>
                <a:cs typeface="Canva Sans Bold"/>
                <a:sym typeface="Canva Sans Bold"/>
              </a:rPr>
              <a:t>To create writing resource folders for each classroom</a:t>
            </a:r>
          </a:p>
          <a:p>
            <a:pPr algn="l" marL="544010" indent="-272005" lvl="1">
              <a:lnSpc>
                <a:spcPts val="3527"/>
              </a:lnSpc>
              <a:buFont typeface="Arial"/>
              <a:buChar char="•"/>
            </a:pPr>
            <a:r>
              <a:rPr lang="en-US" b="true" sz="2519">
                <a:solidFill>
                  <a:srgbClr val="034093"/>
                </a:solidFill>
                <a:latin typeface="Canva Sans Bold"/>
                <a:ea typeface="Canva Sans Bold"/>
                <a:cs typeface="Canva Sans Bold"/>
                <a:sym typeface="Canva Sans Bold"/>
              </a:rPr>
              <a:t>Creating fun and engaging opportunities that support stamina in writing</a:t>
            </a:r>
          </a:p>
          <a:p>
            <a:pPr algn="l" marL="544010" indent="-272005" lvl="1">
              <a:lnSpc>
                <a:spcPts val="3527"/>
              </a:lnSpc>
              <a:buFont typeface="Arial"/>
              <a:buChar char="•"/>
            </a:pPr>
            <a:r>
              <a:rPr lang="en-US" b="true" sz="2519">
                <a:solidFill>
                  <a:srgbClr val="034093"/>
                </a:solidFill>
                <a:latin typeface="Canva Sans Bold"/>
                <a:ea typeface="Canva Sans Bold"/>
                <a:cs typeface="Canva Sans Bold"/>
                <a:sym typeface="Canva Sans Bold"/>
              </a:rPr>
              <a:t>Bump It Up Program</a:t>
            </a:r>
          </a:p>
          <a:p>
            <a:pPr algn="l" marL="544010" indent="-272005" lvl="1">
              <a:lnSpc>
                <a:spcPts val="3527"/>
              </a:lnSpc>
              <a:buFont typeface="Arial"/>
              <a:buChar char="•"/>
            </a:pPr>
            <a:r>
              <a:rPr lang="en-US" b="true" sz="2519">
                <a:solidFill>
                  <a:srgbClr val="034093"/>
                </a:solidFill>
                <a:latin typeface="Canva Sans Bold"/>
                <a:ea typeface="Canva Sans Bold"/>
                <a:cs typeface="Canva Sans Bold"/>
                <a:sym typeface="Canva Sans Bold"/>
              </a:rPr>
              <a:t>Giving choice for writing topics</a:t>
            </a:r>
          </a:p>
          <a:p>
            <a:pPr algn="l" marL="544010" indent="-272005" lvl="1">
              <a:lnSpc>
                <a:spcPts val="3527"/>
              </a:lnSpc>
              <a:buFont typeface="Arial"/>
              <a:buChar char="•"/>
            </a:pPr>
            <a:r>
              <a:rPr lang="en-US" b="true" sz="2519">
                <a:solidFill>
                  <a:srgbClr val="034093"/>
                </a:solidFill>
                <a:latin typeface="Canva Sans Bold"/>
                <a:ea typeface="Canva Sans Bold"/>
                <a:cs typeface="Canva Sans Bold"/>
                <a:sym typeface="Canva Sans Bold"/>
              </a:rPr>
              <a:t>Consistent and specific feedback (sticky notes, Spaces comments, peer editing, Bump It Up)</a:t>
            </a:r>
          </a:p>
          <a:p>
            <a:pPr algn="l" marL="544010" indent="-272005" lvl="1">
              <a:lnSpc>
                <a:spcPts val="3527"/>
              </a:lnSpc>
              <a:buFont typeface="Arial"/>
              <a:buChar char="•"/>
            </a:pPr>
            <a:r>
              <a:rPr lang="en-US" b="true" sz="2519">
                <a:solidFill>
                  <a:srgbClr val="034093"/>
                </a:solidFill>
                <a:latin typeface="Canva Sans Bold"/>
                <a:ea typeface="Canva Sans Bold"/>
                <a:cs typeface="Canva Sans Bold"/>
                <a:sym typeface="Canva Sans Bold"/>
              </a:rPr>
              <a:t>Find ways to support oral story development in the classroom </a:t>
            </a:r>
          </a:p>
          <a:p>
            <a:pPr algn="l" marL="544010" indent="-272005" lvl="1">
              <a:lnSpc>
                <a:spcPts val="3527"/>
              </a:lnSpc>
              <a:buFont typeface="Arial"/>
              <a:buChar char="•"/>
            </a:pPr>
            <a:r>
              <a:rPr lang="en-US" b="true" sz="2519">
                <a:solidFill>
                  <a:srgbClr val="034093"/>
                </a:solidFill>
                <a:latin typeface="Canva Sans Bold"/>
                <a:ea typeface="Canva Sans Bold"/>
                <a:cs typeface="Canva Sans Bold"/>
                <a:sym typeface="Canva Sans Bold"/>
              </a:rPr>
              <a:t>Creating a list of strategies for writing that support staff can refer to when asked to support writing </a:t>
            </a:r>
          </a:p>
          <a:p>
            <a:pPr algn="l">
              <a:lnSpc>
                <a:spcPts val="3527"/>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Freeform 2" id="2"/>
          <p:cNvSpPr/>
          <p:nvPr/>
        </p:nvSpPr>
        <p:spPr>
          <a:xfrm flipH="false" flipV="false" rot="0">
            <a:off x="9690829" y="1786570"/>
            <a:ext cx="5408447" cy="3638472"/>
          </a:xfrm>
          <a:custGeom>
            <a:avLst/>
            <a:gdLst/>
            <a:ahLst/>
            <a:cxnLst/>
            <a:rect r="r" b="b" t="t" l="l"/>
            <a:pathLst>
              <a:path h="3638472" w="5408447">
                <a:moveTo>
                  <a:pt x="0" y="0"/>
                </a:moveTo>
                <a:lnTo>
                  <a:pt x="5408447" y="0"/>
                </a:lnTo>
                <a:lnTo>
                  <a:pt x="5408447" y="3638472"/>
                </a:lnTo>
                <a:lnTo>
                  <a:pt x="0" y="3638472"/>
                </a:lnTo>
                <a:lnTo>
                  <a:pt x="0" y="0"/>
                </a:lnTo>
                <a:close/>
              </a:path>
            </a:pathLst>
          </a:custGeom>
          <a:blipFill>
            <a:blip r:embed="rId2"/>
            <a:stretch>
              <a:fillRect l="0" t="-19794" r="-7454" b="0"/>
            </a:stretch>
          </a:blipFill>
        </p:spPr>
      </p:sp>
      <p:sp>
        <p:nvSpPr>
          <p:cNvPr name="Freeform 3" id="3"/>
          <p:cNvSpPr/>
          <p:nvPr/>
        </p:nvSpPr>
        <p:spPr>
          <a:xfrm flipH="false" flipV="false" rot="0">
            <a:off x="11258568" y="5799995"/>
            <a:ext cx="5606283" cy="4204712"/>
          </a:xfrm>
          <a:custGeom>
            <a:avLst/>
            <a:gdLst/>
            <a:ahLst/>
            <a:cxnLst/>
            <a:rect r="r" b="b" t="t" l="l"/>
            <a:pathLst>
              <a:path h="4204712" w="5606283">
                <a:moveTo>
                  <a:pt x="0" y="0"/>
                </a:moveTo>
                <a:lnTo>
                  <a:pt x="5606283" y="0"/>
                </a:lnTo>
                <a:lnTo>
                  <a:pt x="5606283" y="4204712"/>
                </a:lnTo>
                <a:lnTo>
                  <a:pt x="0" y="4204712"/>
                </a:lnTo>
                <a:lnTo>
                  <a:pt x="0" y="0"/>
                </a:lnTo>
                <a:close/>
              </a:path>
            </a:pathLst>
          </a:custGeom>
          <a:blipFill>
            <a:blip r:embed="rId3"/>
            <a:stretch>
              <a:fillRect l="0" t="0" r="0" b="0"/>
            </a:stretch>
          </a:blipFill>
        </p:spPr>
      </p:sp>
      <p:sp>
        <p:nvSpPr>
          <p:cNvPr name="Freeform 4" id="4"/>
          <p:cNvSpPr/>
          <p:nvPr/>
        </p:nvSpPr>
        <p:spPr>
          <a:xfrm flipH="false" flipV="false" rot="0">
            <a:off x="1425829" y="1786570"/>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4"/>
            <a:stretch>
              <a:fillRect l="0" t="0" r="0" b="0"/>
            </a:stretch>
          </a:blipFill>
        </p:spPr>
      </p:sp>
      <p:sp>
        <p:nvSpPr>
          <p:cNvPr name="TextBox 5" id="5"/>
          <p:cNvSpPr txBox="true"/>
          <p:nvPr/>
        </p:nvSpPr>
        <p:spPr>
          <a:xfrm rot="0">
            <a:off x="2820415" y="153762"/>
            <a:ext cx="13740827" cy="1091567"/>
          </a:xfrm>
          <a:prstGeom prst="rect">
            <a:avLst/>
          </a:prstGeom>
        </p:spPr>
        <p:txBody>
          <a:bodyPr anchor="t" rtlCol="false" tIns="0" lIns="0" bIns="0" rIns="0">
            <a:spAutoFit/>
          </a:bodyPr>
          <a:lstStyle/>
          <a:p>
            <a:pPr algn="ctr">
              <a:lnSpc>
                <a:spcPts val="4406"/>
              </a:lnSpc>
            </a:pPr>
            <a:r>
              <a:rPr lang="en-US" sz="3147" b="true">
                <a:solidFill>
                  <a:srgbClr val="000000"/>
                </a:solidFill>
                <a:latin typeface="Canva Sans Bold"/>
                <a:ea typeface="Canva Sans Bold"/>
                <a:cs typeface="Canva Sans Bold"/>
                <a:sym typeface="Canva Sans Bold"/>
              </a:rPr>
              <a:t>Assistive and universal technology are tools we are using increase the quality and stamina of writing for students.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634259" y="-364241"/>
            <a:ext cx="4833500" cy="3196152"/>
          </a:xfrm>
          <a:custGeom>
            <a:avLst/>
            <a:gdLst/>
            <a:ahLst/>
            <a:cxnLst/>
            <a:rect r="r" b="b" t="t" l="l"/>
            <a:pathLst>
              <a:path h="3196152" w="4833500">
                <a:moveTo>
                  <a:pt x="0" y="0"/>
                </a:moveTo>
                <a:lnTo>
                  <a:pt x="4833500" y="0"/>
                </a:lnTo>
                <a:lnTo>
                  <a:pt x="4833500" y="3196152"/>
                </a:lnTo>
                <a:lnTo>
                  <a:pt x="0" y="31961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031449">
            <a:off x="17166094" y="3701795"/>
            <a:ext cx="756148" cy="1543159"/>
          </a:xfrm>
          <a:custGeom>
            <a:avLst/>
            <a:gdLst/>
            <a:ahLst/>
            <a:cxnLst/>
            <a:rect r="r" b="b" t="t" l="l"/>
            <a:pathLst>
              <a:path h="1543159" w="756148">
                <a:moveTo>
                  <a:pt x="0" y="0"/>
                </a:moveTo>
                <a:lnTo>
                  <a:pt x="756148" y="0"/>
                </a:lnTo>
                <a:lnTo>
                  <a:pt x="756148" y="1543159"/>
                </a:lnTo>
                <a:lnTo>
                  <a:pt x="0" y="15431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2074589">
            <a:off x="14657255" y="8944695"/>
            <a:ext cx="4258179" cy="1240195"/>
          </a:xfrm>
          <a:custGeom>
            <a:avLst/>
            <a:gdLst/>
            <a:ahLst/>
            <a:cxnLst/>
            <a:rect r="r" b="b" t="t" l="l"/>
            <a:pathLst>
              <a:path h="1240195" w="4258179">
                <a:moveTo>
                  <a:pt x="0" y="0"/>
                </a:moveTo>
                <a:lnTo>
                  <a:pt x="4258179" y="0"/>
                </a:lnTo>
                <a:lnTo>
                  <a:pt x="4258179" y="1240194"/>
                </a:lnTo>
                <a:lnTo>
                  <a:pt x="0" y="12401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5990768" y="2318212"/>
            <a:ext cx="7960894" cy="5970671"/>
          </a:xfrm>
          <a:custGeom>
            <a:avLst/>
            <a:gdLst/>
            <a:ahLst/>
            <a:cxnLst/>
            <a:rect r="r" b="b" t="t" l="l"/>
            <a:pathLst>
              <a:path h="5970671" w="7960894">
                <a:moveTo>
                  <a:pt x="0" y="0"/>
                </a:moveTo>
                <a:lnTo>
                  <a:pt x="7960894" y="0"/>
                </a:lnTo>
                <a:lnTo>
                  <a:pt x="7960894" y="5970671"/>
                </a:lnTo>
                <a:lnTo>
                  <a:pt x="0" y="5970671"/>
                </a:lnTo>
                <a:lnTo>
                  <a:pt x="0" y="0"/>
                </a:lnTo>
                <a:close/>
              </a:path>
            </a:pathLst>
          </a:custGeom>
          <a:blipFill>
            <a:blip r:embed="rId9"/>
            <a:stretch>
              <a:fillRect l="0" t="0" r="0" b="0"/>
            </a:stretch>
          </a:blipFill>
        </p:spPr>
      </p:sp>
      <p:sp>
        <p:nvSpPr>
          <p:cNvPr name="Freeform 7" id="7"/>
          <p:cNvSpPr/>
          <p:nvPr/>
        </p:nvSpPr>
        <p:spPr>
          <a:xfrm flipH="false" flipV="false" rot="0">
            <a:off x="14681409" y="-364241"/>
            <a:ext cx="4767719" cy="6356958"/>
          </a:xfrm>
          <a:custGeom>
            <a:avLst/>
            <a:gdLst/>
            <a:ahLst/>
            <a:cxnLst/>
            <a:rect r="r" b="b" t="t" l="l"/>
            <a:pathLst>
              <a:path h="6356958" w="4767719">
                <a:moveTo>
                  <a:pt x="0" y="0"/>
                </a:moveTo>
                <a:lnTo>
                  <a:pt x="4767719" y="0"/>
                </a:lnTo>
                <a:lnTo>
                  <a:pt x="4767719" y="6356958"/>
                </a:lnTo>
                <a:lnTo>
                  <a:pt x="0" y="6356958"/>
                </a:lnTo>
                <a:lnTo>
                  <a:pt x="0" y="0"/>
                </a:lnTo>
                <a:close/>
              </a:path>
            </a:pathLst>
          </a:custGeom>
          <a:blipFill>
            <a:blip r:embed="rId10"/>
            <a:stretch>
              <a:fillRect l="0" t="0" r="0" b="0"/>
            </a:stretch>
          </a:blipFill>
        </p:spPr>
      </p:sp>
      <p:sp>
        <p:nvSpPr>
          <p:cNvPr name="Freeform 8" id="8"/>
          <p:cNvSpPr/>
          <p:nvPr/>
        </p:nvSpPr>
        <p:spPr>
          <a:xfrm flipH="false" flipV="false" rot="0">
            <a:off x="493302" y="4473374"/>
            <a:ext cx="4767719" cy="6356958"/>
          </a:xfrm>
          <a:custGeom>
            <a:avLst/>
            <a:gdLst/>
            <a:ahLst/>
            <a:cxnLst/>
            <a:rect r="r" b="b" t="t" l="l"/>
            <a:pathLst>
              <a:path h="6356958" w="4767719">
                <a:moveTo>
                  <a:pt x="0" y="0"/>
                </a:moveTo>
                <a:lnTo>
                  <a:pt x="4767718" y="0"/>
                </a:lnTo>
                <a:lnTo>
                  <a:pt x="4767718" y="6356959"/>
                </a:lnTo>
                <a:lnTo>
                  <a:pt x="0" y="6356959"/>
                </a:lnTo>
                <a:lnTo>
                  <a:pt x="0" y="0"/>
                </a:lnTo>
                <a:close/>
              </a:path>
            </a:pathLst>
          </a:custGeom>
          <a:blipFill>
            <a:blip r:embed="rId11"/>
            <a:stretch>
              <a:fillRect l="0" t="0" r="0" b="0"/>
            </a:stretch>
          </a:blipFill>
        </p:spPr>
      </p:sp>
      <p:sp>
        <p:nvSpPr>
          <p:cNvPr name="TextBox 9" id="9"/>
          <p:cNvSpPr txBox="true"/>
          <p:nvPr/>
        </p:nvSpPr>
        <p:spPr>
          <a:xfrm rot="0">
            <a:off x="5392866" y="8507958"/>
            <a:ext cx="10441431" cy="1060591"/>
          </a:xfrm>
          <a:prstGeom prst="rect">
            <a:avLst/>
          </a:prstGeom>
        </p:spPr>
        <p:txBody>
          <a:bodyPr anchor="t" rtlCol="false" tIns="0" lIns="0" bIns="0" rIns="0">
            <a:spAutoFit/>
          </a:bodyPr>
          <a:lstStyle/>
          <a:p>
            <a:pPr algn="ctr" marL="0" indent="0" lvl="0">
              <a:lnSpc>
                <a:spcPts val="7838"/>
              </a:lnSpc>
              <a:spcBef>
                <a:spcPct val="0"/>
              </a:spcBef>
            </a:pPr>
            <a:r>
              <a:rPr lang="en-US" sz="8428">
                <a:solidFill>
                  <a:srgbClr val="034093"/>
                </a:solidFill>
                <a:latin typeface="Children One"/>
                <a:ea typeface="Children One"/>
                <a:cs typeface="Children One"/>
                <a:sym typeface="Children One"/>
              </a:rPr>
              <a:t>Bump it up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true" flipV="false" rot="0">
            <a:off x="-496337" y="-2638178"/>
            <a:ext cx="9156367" cy="5276356"/>
          </a:xfrm>
          <a:custGeom>
            <a:avLst/>
            <a:gdLst/>
            <a:ahLst/>
            <a:cxnLst/>
            <a:rect r="r" b="b" t="t" l="l"/>
            <a:pathLst>
              <a:path h="5276356" w="9156367">
                <a:moveTo>
                  <a:pt x="9156367" y="0"/>
                </a:moveTo>
                <a:lnTo>
                  <a:pt x="0" y="0"/>
                </a:lnTo>
                <a:lnTo>
                  <a:pt x="0" y="5276356"/>
                </a:lnTo>
                <a:lnTo>
                  <a:pt x="9156367" y="5276356"/>
                </a:lnTo>
                <a:lnTo>
                  <a:pt x="9156367" y="0"/>
                </a:lnTo>
                <a:close/>
              </a:path>
            </a:pathLst>
          </a:custGeom>
          <a:blipFill>
            <a:blip r:embed="rId3"/>
            <a:stretch>
              <a:fillRect l="0" t="0" r="0" b="0"/>
            </a:stretch>
          </a:blipFill>
        </p:spPr>
      </p:sp>
      <p:sp>
        <p:nvSpPr>
          <p:cNvPr name="Freeform 4" id="4"/>
          <p:cNvSpPr/>
          <p:nvPr/>
        </p:nvSpPr>
        <p:spPr>
          <a:xfrm flipH="false" flipV="false" rot="0">
            <a:off x="11764682" y="5143500"/>
            <a:ext cx="9587883" cy="8229600"/>
          </a:xfrm>
          <a:custGeom>
            <a:avLst/>
            <a:gdLst/>
            <a:ahLst/>
            <a:cxnLst/>
            <a:rect r="r" b="b" t="t" l="l"/>
            <a:pathLst>
              <a:path h="8229600" w="9587883">
                <a:moveTo>
                  <a:pt x="0" y="0"/>
                </a:moveTo>
                <a:lnTo>
                  <a:pt x="9587884" y="0"/>
                </a:lnTo>
                <a:lnTo>
                  <a:pt x="9587884" y="8229600"/>
                </a:lnTo>
                <a:lnTo>
                  <a:pt x="0" y="8229600"/>
                </a:lnTo>
                <a:lnTo>
                  <a:pt x="0" y="0"/>
                </a:lnTo>
                <a:close/>
              </a:path>
            </a:pathLst>
          </a:custGeom>
          <a:blipFill>
            <a:blip r:embed="rId4"/>
            <a:stretch>
              <a:fillRect l="0" t="0" r="0" b="0"/>
            </a:stretch>
          </a:blipFill>
        </p:spPr>
      </p:sp>
      <p:sp>
        <p:nvSpPr>
          <p:cNvPr name="Freeform 5" id="5"/>
          <p:cNvSpPr/>
          <p:nvPr/>
        </p:nvSpPr>
        <p:spPr>
          <a:xfrm flipH="false" flipV="false" rot="0">
            <a:off x="-961833" y="2638178"/>
            <a:ext cx="4329877" cy="1345870"/>
          </a:xfrm>
          <a:custGeom>
            <a:avLst/>
            <a:gdLst/>
            <a:ahLst/>
            <a:cxnLst/>
            <a:rect r="r" b="b" t="t" l="l"/>
            <a:pathLst>
              <a:path h="1345870" w="4329877">
                <a:moveTo>
                  <a:pt x="0" y="0"/>
                </a:moveTo>
                <a:lnTo>
                  <a:pt x="4329877" y="0"/>
                </a:lnTo>
                <a:lnTo>
                  <a:pt x="4329877" y="1345870"/>
                </a:lnTo>
                <a:lnTo>
                  <a:pt x="0" y="13458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477607" y="5492498"/>
            <a:ext cx="4225047" cy="4372005"/>
          </a:xfrm>
          <a:custGeom>
            <a:avLst/>
            <a:gdLst/>
            <a:ahLst/>
            <a:cxnLst/>
            <a:rect r="r" b="b" t="t" l="l"/>
            <a:pathLst>
              <a:path h="4372005" w="4225047">
                <a:moveTo>
                  <a:pt x="0" y="0"/>
                </a:moveTo>
                <a:lnTo>
                  <a:pt x="4225047" y="0"/>
                </a:lnTo>
                <a:lnTo>
                  <a:pt x="4225047" y="4372004"/>
                </a:lnTo>
                <a:lnTo>
                  <a:pt x="0" y="4372004"/>
                </a:lnTo>
                <a:lnTo>
                  <a:pt x="0" y="0"/>
                </a:lnTo>
                <a:close/>
              </a:path>
            </a:pathLst>
          </a:custGeom>
          <a:blipFill>
            <a:blip r:embed="rId7"/>
            <a:stretch>
              <a:fillRect l="-7823" t="-2466" r="-3177" b="-40560"/>
            </a:stretch>
          </a:blipFill>
        </p:spPr>
      </p:sp>
      <p:sp>
        <p:nvSpPr>
          <p:cNvPr name="Freeform 7" id="7"/>
          <p:cNvSpPr/>
          <p:nvPr/>
        </p:nvSpPr>
        <p:spPr>
          <a:xfrm flipH="false" flipV="false" rot="0">
            <a:off x="13967019" y="1028700"/>
            <a:ext cx="3292281" cy="4389708"/>
          </a:xfrm>
          <a:custGeom>
            <a:avLst/>
            <a:gdLst/>
            <a:ahLst/>
            <a:cxnLst/>
            <a:rect r="r" b="b" t="t" l="l"/>
            <a:pathLst>
              <a:path h="4389708" w="3292281">
                <a:moveTo>
                  <a:pt x="0" y="0"/>
                </a:moveTo>
                <a:lnTo>
                  <a:pt x="3292281" y="0"/>
                </a:lnTo>
                <a:lnTo>
                  <a:pt x="3292281" y="4389708"/>
                </a:lnTo>
                <a:lnTo>
                  <a:pt x="0" y="4389708"/>
                </a:lnTo>
                <a:lnTo>
                  <a:pt x="0" y="0"/>
                </a:lnTo>
                <a:close/>
              </a:path>
            </a:pathLst>
          </a:custGeom>
          <a:blipFill>
            <a:blip r:embed="rId8"/>
            <a:stretch>
              <a:fillRect l="0" t="0" r="0" b="0"/>
            </a:stretch>
          </a:blipFill>
        </p:spPr>
      </p:sp>
      <p:sp>
        <p:nvSpPr>
          <p:cNvPr name="Freeform 8" id="8"/>
          <p:cNvSpPr/>
          <p:nvPr/>
        </p:nvSpPr>
        <p:spPr>
          <a:xfrm flipH="false" flipV="false" rot="0">
            <a:off x="7310102" y="3859008"/>
            <a:ext cx="4049469" cy="5399292"/>
          </a:xfrm>
          <a:custGeom>
            <a:avLst/>
            <a:gdLst/>
            <a:ahLst/>
            <a:cxnLst/>
            <a:rect r="r" b="b" t="t" l="l"/>
            <a:pathLst>
              <a:path h="5399292" w="4049469">
                <a:moveTo>
                  <a:pt x="0" y="0"/>
                </a:moveTo>
                <a:lnTo>
                  <a:pt x="4049469" y="0"/>
                </a:lnTo>
                <a:lnTo>
                  <a:pt x="4049469" y="5399292"/>
                </a:lnTo>
                <a:lnTo>
                  <a:pt x="0" y="5399292"/>
                </a:lnTo>
                <a:lnTo>
                  <a:pt x="0" y="0"/>
                </a:lnTo>
                <a:close/>
              </a:path>
            </a:pathLst>
          </a:custGeom>
          <a:blipFill>
            <a:blip r:embed="rId9"/>
            <a:stretch>
              <a:fillRect l="0" t="0" r="0" b="0"/>
            </a:stretch>
          </a:blipFill>
        </p:spPr>
      </p:sp>
      <p:sp>
        <p:nvSpPr>
          <p:cNvPr name="TextBox 9" id="9"/>
          <p:cNvSpPr txBox="true"/>
          <p:nvPr/>
        </p:nvSpPr>
        <p:spPr>
          <a:xfrm rot="0">
            <a:off x="4081846" y="877709"/>
            <a:ext cx="10441431" cy="2051236"/>
          </a:xfrm>
          <a:prstGeom prst="rect">
            <a:avLst/>
          </a:prstGeom>
        </p:spPr>
        <p:txBody>
          <a:bodyPr anchor="t" rtlCol="false" tIns="0" lIns="0" bIns="0" rIns="0">
            <a:spAutoFit/>
          </a:bodyPr>
          <a:lstStyle/>
          <a:p>
            <a:pPr algn="ctr" marL="0" indent="0" lvl="0">
              <a:lnSpc>
                <a:spcPts val="7838"/>
              </a:lnSpc>
              <a:spcBef>
                <a:spcPct val="0"/>
              </a:spcBef>
            </a:pPr>
            <a:r>
              <a:rPr lang="en-US" sz="8428">
                <a:solidFill>
                  <a:srgbClr val="034093"/>
                </a:solidFill>
                <a:latin typeface="Children One"/>
                <a:ea typeface="Children One"/>
                <a:cs typeface="Children One"/>
                <a:sym typeface="Children One"/>
              </a:rPr>
              <a:t>Supporting Oral story telling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DAHLco6yngQ</dc:identifier>
  <dcterms:modified xsi:type="dcterms:W3CDTF">2011-08-01T06:04:30Z</dcterms:modified>
  <cp:revision>1</cp:revision>
  <dc:title>School Plan Presentation - April 2026 </dc:title>
</cp:coreProperties>
</file>