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Children One" charset="1" panose="00000000000000000000"/>
      <p:regular r:id="rId24"/>
    </p:embeddedFont>
    <p:embeddedFont>
      <p:font typeface="Comic Relief" charset="1" panose="030F0702030302020204"/>
      <p:regular r:id="rId25"/>
    </p:embeddedFont>
    <p:embeddedFont>
      <p:font typeface="Canva Sans Bold" charset="1" panose="020B0803030501040103"/>
      <p:regular r:id="rId26"/>
    </p:embeddedFont>
    <p:embeddedFont>
      <p:font typeface="Canva Sans" charset="1" panose="020B0503030501040103"/>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svg" Type="http://schemas.openxmlformats.org/officeDocument/2006/relationships/image"/><Relationship Id="rId12" Target="../media/image24.png" Type="http://schemas.openxmlformats.org/officeDocument/2006/relationships/image"/><Relationship Id="rId13" Target="../media/image25.svg" Type="http://schemas.openxmlformats.org/officeDocument/2006/relationships/image"/><Relationship Id="rId2" Target="../media/image1.jpeg" Type="http://schemas.openxmlformats.org/officeDocument/2006/relationships/image"/><Relationship Id="rId3" Target="../media/image15.pn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2" Target="../media/image1.jpe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40.png" Type="http://schemas.openxmlformats.org/officeDocument/2006/relationships/image"/><Relationship Id="rId9" Target="../media/image4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svg" Type="http://schemas.openxmlformats.org/officeDocument/2006/relationships/image"/><Relationship Id="rId2" Target="../media/image1.jpeg" Type="http://schemas.openxmlformats.org/officeDocument/2006/relationships/image"/><Relationship Id="rId3" Target="../media/image42.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svg" Type="http://schemas.openxmlformats.org/officeDocument/2006/relationships/image"/><Relationship Id="rId7" Target="../media/image46.png" Type="http://schemas.openxmlformats.org/officeDocument/2006/relationships/image"/><Relationship Id="rId8" Target="../media/image47.svg" Type="http://schemas.openxmlformats.org/officeDocument/2006/relationships/image"/><Relationship Id="rId9" Target="../media/image2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49.jpeg" Type="http://schemas.openxmlformats.org/officeDocument/2006/relationships/image"/><Relationship Id="rId4" Target="../media/image5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jpeg" Type="http://schemas.openxmlformats.org/officeDocument/2006/relationships/image"/><Relationship Id="rId11" Target="../media/image59.jpeg" Type="http://schemas.openxmlformats.org/officeDocument/2006/relationships/image"/><Relationship Id="rId2" Target="../media/image1.jpeg" Type="http://schemas.openxmlformats.org/officeDocument/2006/relationships/image"/><Relationship Id="rId3" Target="../media/image51.png" Type="http://schemas.openxmlformats.org/officeDocument/2006/relationships/image"/><Relationship Id="rId4" Target="../media/image52.svg" Type="http://schemas.openxmlformats.org/officeDocument/2006/relationships/image"/><Relationship Id="rId5" Target="../media/image53.png" Type="http://schemas.openxmlformats.org/officeDocument/2006/relationships/image"/><Relationship Id="rId6" Target="../media/image54.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2.png" Type="http://schemas.openxmlformats.org/officeDocument/2006/relationships/image"/><Relationship Id="rId4" Target="../media/image43.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60.jpeg" Type="http://schemas.openxmlformats.org/officeDocument/2006/relationships/image"/><Relationship Id="rId8" Target="../media/image61.jpeg" Type="http://schemas.openxmlformats.org/officeDocument/2006/relationships/image"/><Relationship Id="rId9" Target="../media/image6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2" Target="../media/image1.jpeg" Type="http://schemas.openxmlformats.org/officeDocument/2006/relationships/image"/><Relationship Id="rId3" Target="../media/image35.pn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63.png" Type="http://schemas.openxmlformats.org/officeDocument/2006/relationships/image"/><Relationship Id="rId9" Target="../media/image6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5.png" Type="http://schemas.openxmlformats.org/officeDocument/2006/relationships/image"/><Relationship Id="rId4" Target="../media/image66.png" Type="http://schemas.openxmlformats.org/officeDocument/2006/relationships/image"/><Relationship Id="rId5" Target="../media/image67.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40.png" Type="http://schemas.openxmlformats.org/officeDocument/2006/relationships/image"/><Relationship Id="rId9" Target="../media/image41.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8.jpeg" Type="http://schemas.openxmlformats.org/officeDocument/2006/relationships/image"/><Relationship Id="rId4" Target="../media/image69.jpeg" Type="http://schemas.openxmlformats.org/officeDocument/2006/relationships/image"/><Relationship Id="rId5" Target="../media/image70.jpeg" Type="http://schemas.openxmlformats.org/officeDocument/2006/relationships/image"/><Relationship Id="rId6" Target="../media/image71.jpeg" Type="http://schemas.openxmlformats.org/officeDocument/2006/relationships/image"/><Relationship Id="rId7" Target="../media/image72.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VAHLvn1I3LM.mp4" Type="http://schemas.microsoft.com/office/2007/relationships/media"/><Relationship Id="rId11" Target="../media/image74.jpeg" Type="http://schemas.openxmlformats.org/officeDocument/2006/relationships/image"/><Relationship Id="rId12" Target="../media/VAHLvqnd3Hg.mp4" Type="http://schemas.openxmlformats.org/officeDocument/2006/relationships/video"/><Relationship Id="rId13" Target="../media/VAHLvqnd3Hg.mp4" Type="http://schemas.microsoft.com/office/2007/relationships/media"/><Relationship Id="rId2" Target="../media/image1.jpeg" Type="http://schemas.openxmlformats.org/officeDocument/2006/relationships/image"/><Relationship Id="rId3" Target="../media/image65.png" Type="http://schemas.openxmlformats.org/officeDocument/2006/relationships/image"/><Relationship Id="rId4" Target="../media/image66.png" Type="http://schemas.openxmlformats.org/officeDocument/2006/relationships/image"/><Relationship Id="rId5" Target="../media/image67.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73.jpeg" Type="http://schemas.openxmlformats.org/officeDocument/2006/relationships/image"/><Relationship Id="rId9" Target="../media/VAHLvn1I3LM.mp4" Type="http://schemas.openxmlformats.org/officeDocument/2006/relationships/video"/></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png" Type="http://schemas.openxmlformats.org/officeDocument/2006/relationships/image"/><Relationship Id="rId11" Target="../media/image81.svg" Type="http://schemas.openxmlformats.org/officeDocument/2006/relationships/image"/><Relationship Id="rId2" Target="../media/image1.jpeg" Type="http://schemas.openxmlformats.org/officeDocument/2006/relationships/image"/><Relationship Id="rId3" Target="../media/image75.png" Type="http://schemas.openxmlformats.org/officeDocument/2006/relationships/image"/><Relationship Id="rId4" Target="../media/image76.png" Type="http://schemas.openxmlformats.org/officeDocument/2006/relationships/image"/><Relationship Id="rId5" Target="../media/image7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78.jpeg" Type="http://schemas.openxmlformats.org/officeDocument/2006/relationships/image"/><Relationship Id="rId9" Target="../media/image79.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5.png" Type="http://schemas.openxmlformats.org/officeDocument/2006/relationships/image"/><Relationship Id="rId4" Target="../media/image76.png" Type="http://schemas.openxmlformats.org/officeDocument/2006/relationships/image"/><Relationship Id="rId5" Target="../media/image77.sv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 Id="rId8" Target="../media/image80.png" Type="http://schemas.openxmlformats.org/officeDocument/2006/relationships/image"/><Relationship Id="rId9" Target="../media/image81.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14299319" y="2081436"/>
            <a:ext cx="4436442" cy="4114800"/>
          </a:xfrm>
          <a:custGeom>
            <a:avLst/>
            <a:gdLst/>
            <a:ahLst/>
            <a:cxnLst/>
            <a:rect r="r" b="b" t="t" l="l"/>
            <a:pathLst>
              <a:path h="4114800" w="4436442">
                <a:moveTo>
                  <a:pt x="0" y="0"/>
                </a:moveTo>
                <a:lnTo>
                  <a:pt x="4436442" y="0"/>
                </a:lnTo>
                <a:lnTo>
                  <a:pt x="44364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9666782" y="3627728"/>
            <a:ext cx="9265074" cy="6659272"/>
          </a:xfrm>
          <a:custGeom>
            <a:avLst/>
            <a:gdLst/>
            <a:ahLst/>
            <a:cxnLst/>
            <a:rect r="r" b="b" t="t" l="l"/>
            <a:pathLst>
              <a:path h="6659272" w="9265074">
                <a:moveTo>
                  <a:pt x="0" y="0"/>
                </a:moveTo>
                <a:lnTo>
                  <a:pt x="9265074" y="0"/>
                </a:lnTo>
                <a:lnTo>
                  <a:pt x="9265074" y="6659272"/>
                </a:lnTo>
                <a:lnTo>
                  <a:pt x="0" y="6659272"/>
                </a:lnTo>
                <a:lnTo>
                  <a:pt x="0" y="0"/>
                </a:lnTo>
                <a:close/>
              </a:path>
            </a:pathLst>
          </a:custGeom>
          <a:blipFill>
            <a:blip r:embed="rId5"/>
            <a:stretch>
              <a:fillRect l="0" t="0" r="0" b="0"/>
            </a:stretch>
          </a:blipFill>
        </p:spPr>
      </p:sp>
      <p:sp>
        <p:nvSpPr>
          <p:cNvPr name="Freeform 5" id="5"/>
          <p:cNvSpPr/>
          <p:nvPr/>
        </p:nvSpPr>
        <p:spPr>
          <a:xfrm flipH="false" flipV="false" rot="0">
            <a:off x="11873638" y="1028700"/>
            <a:ext cx="3356557" cy="1632126"/>
          </a:xfrm>
          <a:custGeom>
            <a:avLst/>
            <a:gdLst/>
            <a:ahLst/>
            <a:cxnLst/>
            <a:rect r="r" b="b" t="t" l="l"/>
            <a:pathLst>
              <a:path h="1632126" w="3356557">
                <a:moveTo>
                  <a:pt x="0" y="0"/>
                </a:moveTo>
                <a:lnTo>
                  <a:pt x="3356557" y="0"/>
                </a:lnTo>
                <a:lnTo>
                  <a:pt x="3356557" y="1632126"/>
                </a:lnTo>
                <a:lnTo>
                  <a:pt x="0" y="163212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828800" y="7392254"/>
            <a:ext cx="7315200" cy="658368"/>
          </a:xfrm>
          <a:custGeom>
            <a:avLst/>
            <a:gdLst/>
            <a:ahLst/>
            <a:cxnLst/>
            <a:rect r="r" b="b" t="t" l="l"/>
            <a:pathLst>
              <a:path h="658368" w="7315200">
                <a:moveTo>
                  <a:pt x="0" y="0"/>
                </a:moveTo>
                <a:lnTo>
                  <a:pt x="7315200" y="0"/>
                </a:lnTo>
                <a:lnTo>
                  <a:pt x="7315200" y="658368"/>
                </a:lnTo>
                <a:lnTo>
                  <a:pt x="0" y="65836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606134" y="4059673"/>
            <a:ext cx="10446075" cy="1974638"/>
          </a:xfrm>
          <a:prstGeom prst="rect">
            <a:avLst/>
          </a:prstGeom>
        </p:spPr>
        <p:txBody>
          <a:bodyPr anchor="t" rtlCol="false" tIns="0" lIns="0" bIns="0" rIns="0">
            <a:spAutoFit/>
          </a:bodyPr>
          <a:lstStyle/>
          <a:p>
            <a:pPr algn="l">
              <a:lnSpc>
                <a:spcPts val="16266"/>
              </a:lnSpc>
              <a:spcBef>
                <a:spcPct val="0"/>
              </a:spcBef>
            </a:pPr>
            <a:r>
              <a:rPr lang="en-US" sz="11619">
                <a:solidFill>
                  <a:srgbClr val="034093"/>
                </a:solidFill>
                <a:latin typeface="Children One"/>
                <a:ea typeface="Children One"/>
                <a:cs typeface="Children One"/>
                <a:sym typeface="Children One"/>
              </a:rPr>
              <a:t>SCHOOL PLAN</a:t>
            </a:r>
          </a:p>
        </p:txBody>
      </p:sp>
      <p:sp>
        <p:nvSpPr>
          <p:cNvPr name="Freeform 8" id="8"/>
          <p:cNvSpPr/>
          <p:nvPr/>
        </p:nvSpPr>
        <p:spPr>
          <a:xfrm flipH="false" flipV="false" rot="0">
            <a:off x="3336720" y="1708043"/>
            <a:ext cx="3704941" cy="2278984"/>
          </a:xfrm>
          <a:custGeom>
            <a:avLst/>
            <a:gdLst/>
            <a:ahLst/>
            <a:cxnLst/>
            <a:rect r="r" b="b" t="t" l="l"/>
            <a:pathLst>
              <a:path h="2278984" w="3704941">
                <a:moveTo>
                  <a:pt x="0" y="0"/>
                </a:moveTo>
                <a:lnTo>
                  <a:pt x="3704941" y="0"/>
                </a:lnTo>
                <a:lnTo>
                  <a:pt x="3704941" y="2278985"/>
                </a:lnTo>
                <a:lnTo>
                  <a:pt x="0" y="2278985"/>
                </a:lnTo>
                <a:lnTo>
                  <a:pt x="0" y="0"/>
                </a:lnTo>
                <a:close/>
              </a:path>
            </a:pathLst>
          </a:custGeom>
          <a:blipFill>
            <a:blip r:embed="rId10"/>
            <a:stretch>
              <a:fillRect l="0" t="0" r="0" b="0"/>
            </a:stretch>
          </a:blipFill>
        </p:spPr>
      </p:sp>
      <p:sp>
        <p:nvSpPr>
          <p:cNvPr name="TextBox 9" id="9"/>
          <p:cNvSpPr txBox="true"/>
          <p:nvPr/>
        </p:nvSpPr>
        <p:spPr>
          <a:xfrm rot="0">
            <a:off x="1828800" y="6129561"/>
            <a:ext cx="8791979" cy="1100747"/>
          </a:xfrm>
          <a:prstGeom prst="rect">
            <a:avLst/>
          </a:prstGeom>
        </p:spPr>
        <p:txBody>
          <a:bodyPr anchor="t" rtlCol="false" tIns="0" lIns="0" bIns="0" rIns="0">
            <a:spAutoFit/>
          </a:bodyPr>
          <a:lstStyle/>
          <a:p>
            <a:pPr algn="l">
              <a:lnSpc>
                <a:spcPts val="4432"/>
              </a:lnSpc>
              <a:spcBef>
                <a:spcPct val="0"/>
              </a:spcBef>
            </a:pPr>
            <a:r>
              <a:rPr lang="en-US" sz="3166">
                <a:solidFill>
                  <a:srgbClr val="034093"/>
                </a:solidFill>
                <a:latin typeface="Comic Relief"/>
                <a:ea typeface="Comic Relief"/>
                <a:cs typeface="Comic Relief"/>
                <a:sym typeface="Comic Relief"/>
              </a:rPr>
              <a:t>Enhancing Education and Student Success Through Writing; A multi-year plan. </a:t>
            </a:r>
          </a:p>
        </p:txBody>
      </p:sp>
      <p:sp>
        <p:nvSpPr>
          <p:cNvPr name="TextBox 10" id="10"/>
          <p:cNvSpPr txBox="true"/>
          <p:nvPr/>
        </p:nvSpPr>
        <p:spPr>
          <a:xfrm rot="0">
            <a:off x="1028700" y="555352"/>
            <a:ext cx="9191936" cy="860971"/>
          </a:xfrm>
          <a:prstGeom prst="rect">
            <a:avLst/>
          </a:prstGeom>
        </p:spPr>
        <p:txBody>
          <a:bodyPr anchor="t" rtlCol="false" tIns="0" lIns="0" bIns="0" rIns="0">
            <a:spAutoFit/>
          </a:bodyPr>
          <a:lstStyle/>
          <a:p>
            <a:pPr algn="l">
              <a:lnSpc>
                <a:spcPts val="7143"/>
              </a:lnSpc>
              <a:spcBef>
                <a:spcPct val="0"/>
              </a:spcBef>
            </a:pPr>
            <a:r>
              <a:rPr lang="en-US" sz="5102">
                <a:solidFill>
                  <a:srgbClr val="034093"/>
                </a:solidFill>
                <a:latin typeface="Children One"/>
                <a:ea typeface="Children One"/>
                <a:cs typeface="Children One"/>
                <a:sym typeface="Children One"/>
              </a:rPr>
              <a:t>OKANAGAN FALLS ELEMENTARY SCHOOL</a:t>
            </a:r>
          </a:p>
        </p:txBody>
      </p:sp>
      <p:sp>
        <p:nvSpPr>
          <p:cNvPr name="TextBox 11" id="11"/>
          <p:cNvSpPr txBox="true"/>
          <p:nvPr/>
        </p:nvSpPr>
        <p:spPr>
          <a:xfrm rot="0">
            <a:off x="4087041" y="8126822"/>
            <a:ext cx="2798719" cy="688981"/>
          </a:xfrm>
          <a:prstGeom prst="rect">
            <a:avLst/>
          </a:prstGeom>
        </p:spPr>
        <p:txBody>
          <a:bodyPr anchor="t" rtlCol="false" tIns="0" lIns="0" bIns="0" rIns="0">
            <a:spAutoFit/>
          </a:bodyPr>
          <a:lstStyle/>
          <a:p>
            <a:pPr algn="ctr">
              <a:lnSpc>
                <a:spcPts val="5600"/>
              </a:lnSpc>
            </a:pPr>
            <a:r>
              <a:rPr lang="en-US" sz="4000" b="true">
                <a:solidFill>
                  <a:srgbClr val="034093"/>
                </a:solidFill>
                <a:latin typeface="Canva Sans Bold"/>
                <a:ea typeface="Canva Sans Bold"/>
                <a:cs typeface="Canva Sans Bold"/>
                <a:sym typeface="Canva Sans Bold"/>
              </a:rPr>
              <a:t> 2025/2026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10800000">
            <a:off x="14771552" y="8925497"/>
            <a:ext cx="3168439" cy="1211928"/>
          </a:xfrm>
          <a:custGeom>
            <a:avLst/>
            <a:gdLst/>
            <a:ahLst/>
            <a:cxnLst/>
            <a:rect r="r" b="b" t="t" l="l"/>
            <a:pathLst>
              <a:path h="1211928" w="3168439">
                <a:moveTo>
                  <a:pt x="0" y="0"/>
                </a:moveTo>
                <a:lnTo>
                  <a:pt x="3168439" y="0"/>
                </a:lnTo>
                <a:lnTo>
                  <a:pt x="3168439" y="1211927"/>
                </a:lnTo>
                <a:lnTo>
                  <a:pt x="0" y="12119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64656" y="7420767"/>
            <a:ext cx="8969084" cy="4865728"/>
          </a:xfrm>
          <a:custGeom>
            <a:avLst/>
            <a:gdLst/>
            <a:ahLst/>
            <a:cxnLst/>
            <a:rect r="r" b="b" t="t" l="l"/>
            <a:pathLst>
              <a:path h="4865728" w="8969084">
                <a:moveTo>
                  <a:pt x="0" y="0"/>
                </a:moveTo>
                <a:lnTo>
                  <a:pt x="8969084" y="0"/>
                </a:lnTo>
                <a:lnTo>
                  <a:pt x="8969084" y="4865728"/>
                </a:lnTo>
                <a:lnTo>
                  <a:pt x="0" y="4865728"/>
                </a:lnTo>
                <a:lnTo>
                  <a:pt x="0" y="0"/>
                </a:lnTo>
                <a:close/>
              </a:path>
            </a:pathLst>
          </a:custGeom>
          <a:blipFill>
            <a:blip r:embed="rId5"/>
            <a:stretch>
              <a:fillRect l="0" t="0" r="0" b="0"/>
            </a:stretch>
          </a:blipFill>
        </p:spPr>
      </p:sp>
      <p:sp>
        <p:nvSpPr>
          <p:cNvPr name="Freeform 5" id="5"/>
          <p:cNvSpPr/>
          <p:nvPr/>
        </p:nvSpPr>
        <p:spPr>
          <a:xfrm flipH="false" flipV="false" rot="577739">
            <a:off x="14262453" y="666248"/>
            <a:ext cx="3509985" cy="2299040"/>
          </a:xfrm>
          <a:custGeom>
            <a:avLst/>
            <a:gdLst/>
            <a:ahLst/>
            <a:cxnLst/>
            <a:rect r="r" b="b" t="t" l="l"/>
            <a:pathLst>
              <a:path h="2299040" w="3509985">
                <a:moveTo>
                  <a:pt x="0" y="0"/>
                </a:moveTo>
                <a:lnTo>
                  <a:pt x="3509985" y="0"/>
                </a:lnTo>
                <a:lnTo>
                  <a:pt x="3509985" y="2299040"/>
                </a:lnTo>
                <a:lnTo>
                  <a:pt x="0" y="22990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6" id="6"/>
          <p:cNvSpPr txBox="true"/>
          <p:nvPr/>
        </p:nvSpPr>
        <p:spPr>
          <a:xfrm rot="0">
            <a:off x="3603512" y="219075"/>
            <a:ext cx="9483987" cy="1060546"/>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Scanning</a:t>
            </a:r>
          </a:p>
        </p:txBody>
      </p:sp>
      <p:sp>
        <p:nvSpPr>
          <p:cNvPr name="TextBox 7" id="7"/>
          <p:cNvSpPr txBox="true"/>
          <p:nvPr/>
        </p:nvSpPr>
        <p:spPr>
          <a:xfrm rot="0">
            <a:off x="3319886" y="1241521"/>
            <a:ext cx="14203911" cy="6628014"/>
          </a:xfrm>
          <a:prstGeom prst="rect">
            <a:avLst/>
          </a:prstGeom>
        </p:spPr>
        <p:txBody>
          <a:bodyPr anchor="t" rtlCol="false" tIns="0" lIns="0" bIns="0" rIns="0">
            <a:spAutoFit/>
          </a:bodyPr>
          <a:lstStyle/>
          <a:p>
            <a:pPr algn="just">
              <a:lnSpc>
                <a:spcPts val="2701"/>
              </a:lnSpc>
            </a:pPr>
            <a:r>
              <a:rPr lang="en-US" sz="1929">
                <a:solidFill>
                  <a:srgbClr val="034093"/>
                </a:solidFill>
                <a:latin typeface="Comic Relief"/>
                <a:ea typeface="Comic Relief"/>
                <a:cs typeface="Comic Relief"/>
                <a:sym typeface="Comic Relief"/>
              </a:rPr>
              <a:t>We used the following for our scanning this year and last year as well:</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FSAs</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Whole school year end data</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MDI</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School-wide write</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School-wide student survey</a:t>
            </a:r>
          </a:p>
          <a:p>
            <a:pPr algn="just">
              <a:lnSpc>
                <a:spcPts val="2701"/>
              </a:lnSpc>
            </a:pPr>
          </a:p>
          <a:p>
            <a:pPr algn="just">
              <a:lnSpc>
                <a:spcPts val="2701"/>
              </a:lnSpc>
            </a:pPr>
            <a:r>
              <a:rPr lang="en-US" sz="1929">
                <a:solidFill>
                  <a:srgbClr val="034093"/>
                </a:solidFill>
                <a:latin typeface="Comic Relief"/>
                <a:ea typeface="Comic Relief"/>
                <a:cs typeface="Comic Relief"/>
                <a:sym typeface="Comic Relief"/>
              </a:rPr>
              <a:t>We have added the following to our scanning in the 2026-2027 academic year:</a:t>
            </a:r>
          </a:p>
          <a:p>
            <a:pPr algn="just" marL="416596" indent="-208298" lvl="1">
              <a:lnSpc>
                <a:spcPts val="2701"/>
              </a:lnSpc>
              <a:buFont typeface="Arial"/>
              <a:buChar char="•"/>
            </a:pPr>
            <a:r>
              <a:rPr lang="en-US" sz="1929">
                <a:solidFill>
                  <a:srgbClr val="034093"/>
                </a:solidFill>
                <a:latin typeface="Comic Relief"/>
                <a:ea typeface="Comic Relief"/>
                <a:cs typeface="Comic Relief"/>
                <a:sym typeface="Comic Relief"/>
              </a:rPr>
              <a:t>Equity Scanning</a:t>
            </a:r>
          </a:p>
          <a:p>
            <a:pPr algn="just" marL="833192" indent="-277731" lvl="2">
              <a:lnSpc>
                <a:spcPts val="2701"/>
              </a:lnSpc>
              <a:buFont typeface="Arial"/>
              <a:buChar char="⚬"/>
            </a:pPr>
            <a:r>
              <a:rPr lang="en-US" sz="1929">
                <a:solidFill>
                  <a:srgbClr val="034093"/>
                </a:solidFill>
                <a:latin typeface="Comic Relief"/>
                <a:ea typeface="Comic Relief"/>
                <a:cs typeface="Comic Relief"/>
                <a:sym typeface="Comic Relief"/>
              </a:rPr>
              <a:t>Compared writing grades of Indigenous students to non-Indigenous students</a:t>
            </a:r>
          </a:p>
          <a:p>
            <a:pPr algn="just" marL="833192" indent="-277731" lvl="2">
              <a:lnSpc>
                <a:spcPts val="2701"/>
              </a:lnSpc>
              <a:buFont typeface="Arial"/>
              <a:buChar char="⚬"/>
            </a:pPr>
            <a:r>
              <a:rPr lang="en-US" sz="1929">
                <a:solidFill>
                  <a:srgbClr val="034093"/>
                </a:solidFill>
                <a:latin typeface="Comic Relief"/>
                <a:ea typeface="Comic Relief"/>
                <a:cs typeface="Comic Relief"/>
                <a:sym typeface="Comic Relief"/>
              </a:rPr>
              <a:t>Indigenous students participating in learning assistance vs. non-Indigenous students</a:t>
            </a:r>
          </a:p>
          <a:p>
            <a:pPr algn="just" marL="833192" indent="-277731" lvl="2">
              <a:lnSpc>
                <a:spcPts val="2701"/>
              </a:lnSpc>
              <a:buFont typeface="Arial"/>
              <a:buChar char="⚬"/>
            </a:pPr>
            <a:r>
              <a:rPr lang="en-US" sz="1929">
                <a:solidFill>
                  <a:srgbClr val="034093"/>
                </a:solidFill>
                <a:latin typeface="Comic Relief"/>
                <a:ea typeface="Comic Relief"/>
                <a:cs typeface="Comic Relief"/>
                <a:sym typeface="Comic Relief"/>
              </a:rPr>
              <a:t>Compared participation of behavioural/emotional programming for Indigenous vs. non-Indigenous students</a:t>
            </a:r>
          </a:p>
          <a:p>
            <a:pPr algn="just">
              <a:lnSpc>
                <a:spcPts val="3121"/>
              </a:lnSpc>
            </a:pPr>
          </a:p>
          <a:p>
            <a:pPr algn="just">
              <a:lnSpc>
                <a:spcPts val="2981"/>
              </a:lnSpc>
            </a:pPr>
          </a:p>
          <a:p>
            <a:pPr algn="just">
              <a:lnSpc>
                <a:spcPts val="3121"/>
              </a:lnSpc>
            </a:pPr>
          </a:p>
          <a:p>
            <a:pPr algn="just">
              <a:lnSpc>
                <a:spcPts val="2701"/>
              </a:lnSpc>
            </a:pPr>
          </a:p>
          <a:p>
            <a:pPr algn="just">
              <a:lnSpc>
                <a:spcPts val="2701"/>
              </a:lnSpc>
            </a:pPr>
          </a:p>
          <a:p>
            <a:pPr algn="just">
              <a:lnSpc>
                <a:spcPts val="2701"/>
              </a:lnSpc>
            </a:pPr>
          </a:p>
          <a:p>
            <a:pPr algn="just">
              <a:lnSpc>
                <a:spcPts val="2701"/>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10800000">
            <a:off x="14771552" y="8925497"/>
            <a:ext cx="3168439" cy="1211928"/>
          </a:xfrm>
          <a:custGeom>
            <a:avLst/>
            <a:gdLst/>
            <a:ahLst/>
            <a:cxnLst/>
            <a:rect r="r" b="b" t="t" l="l"/>
            <a:pathLst>
              <a:path h="1211928" w="3168439">
                <a:moveTo>
                  <a:pt x="0" y="0"/>
                </a:moveTo>
                <a:lnTo>
                  <a:pt x="3168439" y="0"/>
                </a:lnTo>
                <a:lnTo>
                  <a:pt x="3168439" y="1211927"/>
                </a:lnTo>
                <a:lnTo>
                  <a:pt x="0" y="12119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64656" y="7420767"/>
            <a:ext cx="8969084" cy="4865728"/>
          </a:xfrm>
          <a:custGeom>
            <a:avLst/>
            <a:gdLst/>
            <a:ahLst/>
            <a:cxnLst/>
            <a:rect r="r" b="b" t="t" l="l"/>
            <a:pathLst>
              <a:path h="4865728" w="8969084">
                <a:moveTo>
                  <a:pt x="0" y="0"/>
                </a:moveTo>
                <a:lnTo>
                  <a:pt x="8969084" y="0"/>
                </a:lnTo>
                <a:lnTo>
                  <a:pt x="8969084" y="4865728"/>
                </a:lnTo>
                <a:lnTo>
                  <a:pt x="0" y="4865728"/>
                </a:lnTo>
                <a:lnTo>
                  <a:pt x="0" y="0"/>
                </a:lnTo>
                <a:close/>
              </a:path>
            </a:pathLst>
          </a:custGeom>
          <a:blipFill>
            <a:blip r:embed="rId5"/>
            <a:stretch>
              <a:fillRect l="0" t="0" r="0" b="0"/>
            </a:stretch>
          </a:blipFill>
        </p:spPr>
      </p:sp>
      <p:sp>
        <p:nvSpPr>
          <p:cNvPr name="Freeform 5" id="5"/>
          <p:cNvSpPr/>
          <p:nvPr/>
        </p:nvSpPr>
        <p:spPr>
          <a:xfrm flipH="false" flipV="false" rot="577739">
            <a:off x="14262453" y="666248"/>
            <a:ext cx="3509985" cy="2299040"/>
          </a:xfrm>
          <a:custGeom>
            <a:avLst/>
            <a:gdLst/>
            <a:ahLst/>
            <a:cxnLst/>
            <a:rect r="r" b="b" t="t" l="l"/>
            <a:pathLst>
              <a:path h="2299040" w="3509985">
                <a:moveTo>
                  <a:pt x="0" y="0"/>
                </a:moveTo>
                <a:lnTo>
                  <a:pt x="3509985" y="0"/>
                </a:lnTo>
                <a:lnTo>
                  <a:pt x="3509985" y="2299040"/>
                </a:lnTo>
                <a:lnTo>
                  <a:pt x="0" y="22990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6" id="6"/>
          <p:cNvSpPr txBox="true"/>
          <p:nvPr/>
        </p:nvSpPr>
        <p:spPr>
          <a:xfrm rot="0">
            <a:off x="3603512" y="219075"/>
            <a:ext cx="9483987" cy="1060546"/>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Scanning</a:t>
            </a:r>
          </a:p>
        </p:txBody>
      </p:sp>
      <p:sp>
        <p:nvSpPr>
          <p:cNvPr name="TextBox 7" id="7"/>
          <p:cNvSpPr txBox="true"/>
          <p:nvPr/>
        </p:nvSpPr>
        <p:spPr>
          <a:xfrm rot="0">
            <a:off x="1813535" y="1874788"/>
            <a:ext cx="14203911" cy="5256414"/>
          </a:xfrm>
          <a:prstGeom prst="rect">
            <a:avLst/>
          </a:prstGeom>
        </p:spPr>
        <p:txBody>
          <a:bodyPr anchor="t" rtlCol="false" tIns="0" lIns="0" bIns="0" rIns="0">
            <a:spAutoFit/>
          </a:bodyPr>
          <a:lstStyle/>
          <a:p>
            <a:pPr algn="just">
              <a:lnSpc>
                <a:spcPts val="2701"/>
              </a:lnSpc>
            </a:pPr>
            <a:r>
              <a:rPr lang="en-US" sz="1929">
                <a:solidFill>
                  <a:srgbClr val="034093"/>
                </a:solidFill>
                <a:latin typeface="Comic Relief"/>
                <a:ea typeface="Comic Relief"/>
                <a:cs typeface="Comic Relief"/>
                <a:sym typeface="Comic Relief"/>
              </a:rPr>
              <a:t>Highlights from scanning:</a:t>
            </a:r>
          </a:p>
          <a:p>
            <a:pPr algn="l" marL="416596" indent="-208298" lvl="1">
              <a:lnSpc>
                <a:spcPts val="2701"/>
              </a:lnSpc>
              <a:buFont typeface="Arial"/>
              <a:buChar char="•"/>
            </a:pPr>
            <a:r>
              <a:rPr lang="en-US" sz="1929">
                <a:solidFill>
                  <a:srgbClr val="034093"/>
                </a:solidFill>
                <a:latin typeface="Comic Relief"/>
                <a:ea typeface="Comic Relief"/>
                <a:cs typeface="Comic Relief"/>
                <a:sym typeface="Comic Relief"/>
              </a:rPr>
              <a:t>The oral language of many of our students is lacking</a:t>
            </a:r>
          </a:p>
          <a:p>
            <a:pPr algn="l" marL="416596" indent="-208298" lvl="1">
              <a:lnSpc>
                <a:spcPts val="2701"/>
              </a:lnSpc>
              <a:buFont typeface="Arial"/>
              <a:buChar char="•"/>
            </a:pPr>
            <a:r>
              <a:rPr lang="en-US" sz="1929">
                <a:solidFill>
                  <a:srgbClr val="034093"/>
                </a:solidFill>
                <a:latin typeface="Comic Relief"/>
                <a:ea typeface="Comic Relief"/>
                <a:cs typeface="Comic Relief"/>
                <a:sym typeface="Comic Relief"/>
              </a:rPr>
              <a:t>Our Indigenous students are lower academically compared to non-Indigenous students</a:t>
            </a:r>
          </a:p>
          <a:p>
            <a:pPr algn="l" marL="416596" indent="-208298" lvl="1">
              <a:lnSpc>
                <a:spcPts val="2701"/>
              </a:lnSpc>
              <a:buFont typeface="Arial"/>
              <a:buChar char="•"/>
            </a:pPr>
            <a:r>
              <a:rPr lang="en-US" sz="1929">
                <a:solidFill>
                  <a:srgbClr val="034093"/>
                </a:solidFill>
                <a:latin typeface="Comic Relief"/>
                <a:ea typeface="Comic Relief"/>
                <a:cs typeface="Comic Relief"/>
                <a:sym typeface="Comic Relief"/>
              </a:rPr>
              <a:t>We have 100% of our students in grade 6 that have a mid to high academic self-concept</a:t>
            </a:r>
          </a:p>
          <a:p>
            <a:pPr algn="l" marL="416596" indent="-208298" lvl="1">
              <a:lnSpc>
                <a:spcPts val="2701"/>
              </a:lnSpc>
              <a:buFont typeface="Arial"/>
              <a:buChar char="•"/>
            </a:pPr>
            <a:r>
              <a:rPr lang="en-US" sz="1929">
                <a:solidFill>
                  <a:srgbClr val="034093"/>
                </a:solidFill>
                <a:latin typeface="Comic Relief"/>
                <a:ea typeface="Comic Relief"/>
                <a:cs typeface="Comic Relief"/>
                <a:sym typeface="Comic Relief"/>
              </a:rPr>
              <a:t>54% of our Indigenous students participate in learning assistance</a:t>
            </a:r>
          </a:p>
          <a:p>
            <a:pPr algn="l" marL="416596" indent="-208298" lvl="1">
              <a:lnSpc>
                <a:spcPts val="2701"/>
              </a:lnSpc>
              <a:buFont typeface="Arial"/>
              <a:buChar char="•"/>
            </a:pPr>
            <a:r>
              <a:rPr lang="en-US" sz="1929">
                <a:solidFill>
                  <a:srgbClr val="034093"/>
                </a:solidFill>
                <a:latin typeface="Comic Relief"/>
                <a:ea typeface="Comic Relief"/>
                <a:cs typeface="Comic Relief"/>
                <a:sym typeface="Comic Relief"/>
              </a:rPr>
              <a:t>60% of our Indigenous students participate in emotional/behavioural programming with IST and/or CYCW</a:t>
            </a:r>
          </a:p>
          <a:p>
            <a:pPr algn="l">
              <a:lnSpc>
                <a:spcPts val="2701"/>
              </a:lnSpc>
            </a:pPr>
          </a:p>
          <a:p>
            <a:pPr algn="l">
              <a:lnSpc>
                <a:spcPts val="2701"/>
              </a:lnSpc>
            </a:pPr>
            <a:r>
              <a:rPr lang="en-US" sz="1929">
                <a:solidFill>
                  <a:srgbClr val="034093"/>
                </a:solidFill>
                <a:latin typeface="Comic Relief"/>
                <a:ea typeface="Comic Relief"/>
                <a:cs typeface="Comic Relief"/>
                <a:sym typeface="Comic Relief"/>
              </a:rPr>
              <a:t>Data from September’s School Wide Write:</a:t>
            </a:r>
          </a:p>
          <a:p>
            <a:pPr algn="just">
              <a:lnSpc>
                <a:spcPts val="3121"/>
              </a:lnSpc>
            </a:pPr>
          </a:p>
          <a:p>
            <a:pPr algn="just">
              <a:lnSpc>
                <a:spcPts val="2981"/>
              </a:lnSpc>
            </a:pPr>
          </a:p>
          <a:p>
            <a:pPr algn="just">
              <a:lnSpc>
                <a:spcPts val="3121"/>
              </a:lnSpc>
            </a:pPr>
          </a:p>
          <a:p>
            <a:pPr algn="just">
              <a:lnSpc>
                <a:spcPts val="2701"/>
              </a:lnSpc>
            </a:pPr>
          </a:p>
          <a:p>
            <a:pPr algn="just">
              <a:lnSpc>
                <a:spcPts val="2701"/>
              </a:lnSpc>
            </a:pPr>
          </a:p>
          <a:p>
            <a:pPr algn="just">
              <a:lnSpc>
                <a:spcPts val="2701"/>
              </a:lnSpc>
            </a:pPr>
          </a:p>
          <a:p>
            <a:pPr algn="just">
              <a:lnSpc>
                <a:spcPts val="2701"/>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10800000">
            <a:off x="14771552" y="8925497"/>
            <a:ext cx="3168439" cy="1211928"/>
          </a:xfrm>
          <a:custGeom>
            <a:avLst/>
            <a:gdLst/>
            <a:ahLst/>
            <a:cxnLst/>
            <a:rect r="r" b="b" t="t" l="l"/>
            <a:pathLst>
              <a:path h="1211928" w="3168439">
                <a:moveTo>
                  <a:pt x="0" y="0"/>
                </a:moveTo>
                <a:lnTo>
                  <a:pt x="3168439" y="0"/>
                </a:lnTo>
                <a:lnTo>
                  <a:pt x="3168439" y="1211927"/>
                </a:lnTo>
                <a:lnTo>
                  <a:pt x="0" y="121192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164656" y="7420767"/>
            <a:ext cx="8969084" cy="4865728"/>
          </a:xfrm>
          <a:custGeom>
            <a:avLst/>
            <a:gdLst/>
            <a:ahLst/>
            <a:cxnLst/>
            <a:rect r="r" b="b" t="t" l="l"/>
            <a:pathLst>
              <a:path h="4865728" w="8969084">
                <a:moveTo>
                  <a:pt x="0" y="0"/>
                </a:moveTo>
                <a:lnTo>
                  <a:pt x="8969084" y="0"/>
                </a:lnTo>
                <a:lnTo>
                  <a:pt x="8969084" y="4865728"/>
                </a:lnTo>
                <a:lnTo>
                  <a:pt x="0" y="4865728"/>
                </a:lnTo>
                <a:lnTo>
                  <a:pt x="0" y="0"/>
                </a:lnTo>
                <a:close/>
              </a:path>
            </a:pathLst>
          </a:custGeom>
          <a:blipFill>
            <a:blip r:embed="rId5"/>
            <a:stretch>
              <a:fillRect l="0" t="0" r="0" b="0"/>
            </a:stretch>
          </a:blipFill>
        </p:spPr>
      </p:sp>
      <p:sp>
        <p:nvSpPr>
          <p:cNvPr name="Freeform 5" id="5"/>
          <p:cNvSpPr/>
          <p:nvPr/>
        </p:nvSpPr>
        <p:spPr>
          <a:xfrm flipH="false" flipV="false" rot="577739">
            <a:off x="14262453" y="666248"/>
            <a:ext cx="3509985" cy="2299040"/>
          </a:xfrm>
          <a:custGeom>
            <a:avLst/>
            <a:gdLst/>
            <a:ahLst/>
            <a:cxnLst/>
            <a:rect r="r" b="b" t="t" l="l"/>
            <a:pathLst>
              <a:path h="2299040" w="3509985">
                <a:moveTo>
                  <a:pt x="0" y="0"/>
                </a:moveTo>
                <a:lnTo>
                  <a:pt x="3509985" y="0"/>
                </a:lnTo>
                <a:lnTo>
                  <a:pt x="3509985" y="2299040"/>
                </a:lnTo>
                <a:lnTo>
                  <a:pt x="0" y="22990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6" id="6"/>
          <p:cNvSpPr txBox="true"/>
          <p:nvPr/>
        </p:nvSpPr>
        <p:spPr>
          <a:xfrm rot="0">
            <a:off x="3603512" y="219075"/>
            <a:ext cx="9483987" cy="1060546"/>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Scanning</a:t>
            </a:r>
          </a:p>
        </p:txBody>
      </p:sp>
      <p:sp>
        <p:nvSpPr>
          <p:cNvPr name="TextBox 7" id="7"/>
          <p:cNvSpPr txBox="true"/>
          <p:nvPr/>
        </p:nvSpPr>
        <p:spPr>
          <a:xfrm rot="0">
            <a:off x="1243550" y="2554820"/>
            <a:ext cx="14330564" cy="5490729"/>
          </a:xfrm>
          <a:prstGeom prst="rect">
            <a:avLst/>
          </a:prstGeom>
        </p:spPr>
        <p:txBody>
          <a:bodyPr anchor="t" rtlCol="false" tIns="0" lIns="0" bIns="0" rIns="0">
            <a:spAutoFit/>
          </a:bodyPr>
          <a:lstStyle/>
          <a:p>
            <a:pPr algn="just">
              <a:lnSpc>
                <a:spcPts val="3121"/>
              </a:lnSpc>
            </a:pPr>
          </a:p>
          <a:p>
            <a:pPr algn="just">
              <a:lnSpc>
                <a:spcPts val="2981"/>
              </a:lnSpc>
            </a:pPr>
            <a:r>
              <a:rPr lang="en-US" sz="2129">
                <a:solidFill>
                  <a:srgbClr val="034093"/>
                </a:solidFill>
                <a:latin typeface="Comic Relief"/>
                <a:ea typeface="Comic Relief"/>
                <a:cs typeface="Comic Relief"/>
                <a:sym typeface="Comic Relief"/>
              </a:rPr>
              <a:t>Academic performance data indicate that the primary area of concern is the </a:t>
            </a:r>
            <a:r>
              <a:rPr lang="en-US" sz="2129" u="sng">
                <a:solidFill>
                  <a:srgbClr val="034093"/>
                </a:solidFill>
                <a:latin typeface="Comic Relief"/>
                <a:ea typeface="Comic Relief"/>
                <a:cs typeface="Comic Relief"/>
                <a:sym typeface="Comic Relief"/>
              </a:rPr>
              <a:t>quality</a:t>
            </a:r>
            <a:r>
              <a:rPr lang="en-US" sz="2129">
                <a:solidFill>
                  <a:srgbClr val="034093"/>
                </a:solidFill>
                <a:latin typeface="Comic Relief"/>
                <a:ea typeface="Comic Relief"/>
                <a:cs typeface="Comic Relief"/>
                <a:sym typeface="Comic Relief"/>
              </a:rPr>
              <a:t> of student writing. Our analysis also showed that writing stamina is not currently a significant issue. As a result, we believe that focusing on improving the quality of student writing remains the area where we can have the greatest impact on student achievement. We have already made meaningful progress in this area, and we are confident that continuing this work will lead to further improvements in student outcomes. The evidence also shows us that students have a varying degree of environmental and functional experiences. This leads us to wonder if shared experiences might improve the quality of student writing as they draw upon these experiences. </a:t>
            </a:r>
          </a:p>
          <a:p>
            <a:pPr algn="just">
              <a:lnSpc>
                <a:spcPts val="2981"/>
              </a:lnSpc>
            </a:pPr>
          </a:p>
          <a:p>
            <a:pPr algn="just">
              <a:lnSpc>
                <a:spcPts val="2981"/>
              </a:lnSpc>
            </a:pPr>
          </a:p>
          <a:p>
            <a:pPr algn="just">
              <a:lnSpc>
                <a:spcPts val="3121"/>
              </a:lnSpc>
            </a:pPr>
          </a:p>
          <a:p>
            <a:pPr algn="just">
              <a:lnSpc>
                <a:spcPts val="2701"/>
              </a:lnSpc>
            </a:pPr>
          </a:p>
          <a:p>
            <a:pPr algn="just">
              <a:lnSpc>
                <a:spcPts val="2701"/>
              </a:lnSpc>
            </a:pPr>
          </a:p>
          <a:p>
            <a:pPr algn="just">
              <a:lnSpc>
                <a:spcPts val="2701"/>
              </a:lnSpc>
            </a:pPr>
          </a:p>
          <a:p>
            <a:pPr algn="just">
              <a:lnSpc>
                <a:spcPts val="2701"/>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494100" y="3636413"/>
            <a:ext cx="6768846" cy="8229600"/>
          </a:xfrm>
          <a:custGeom>
            <a:avLst/>
            <a:gdLst/>
            <a:ahLst/>
            <a:cxnLst/>
            <a:rect r="r" b="b" t="t" l="l"/>
            <a:pathLst>
              <a:path h="8229600" w="6768846">
                <a:moveTo>
                  <a:pt x="0" y="0"/>
                </a:moveTo>
                <a:lnTo>
                  <a:pt x="6768846" y="0"/>
                </a:lnTo>
                <a:lnTo>
                  <a:pt x="6768846"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797970">
            <a:off x="15022315" y="764461"/>
            <a:ext cx="2386004" cy="2963980"/>
          </a:xfrm>
          <a:custGeom>
            <a:avLst/>
            <a:gdLst/>
            <a:ahLst/>
            <a:cxnLst/>
            <a:rect r="r" b="b" t="t" l="l"/>
            <a:pathLst>
              <a:path h="2963980" w="2386004">
                <a:moveTo>
                  <a:pt x="0" y="0"/>
                </a:moveTo>
                <a:lnTo>
                  <a:pt x="2386004" y="0"/>
                </a:lnTo>
                <a:lnTo>
                  <a:pt x="2386004" y="2963979"/>
                </a:lnTo>
                <a:lnTo>
                  <a:pt x="0" y="29639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1545793">
            <a:off x="-1512023" y="1760005"/>
            <a:ext cx="4029062" cy="2639035"/>
          </a:xfrm>
          <a:custGeom>
            <a:avLst/>
            <a:gdLst/>
            <a:ahLst/>
            <a:cxnLst/>
            <a:rect r="r" b="b" t="t" l="l"/>
            <a:pathLst>
              <a:path h="2639035" w="4029062">
                <a:moveTo>
                  <a:pt x="0" y="0"/>
                </a:moveTo>
                <a:lnTo>
                  <a:pt x="4029062" y="0"/>
                </a:lnTo>
                <a:lnTo>
                  <a:pt x="4029062" y="2639035"/>
                </a:lnTo>
                <a:lnTo>
                  <a:pt x="0" y="26390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5378581" y="8664437"/>
            <a:ext cx="2338661" cy="2039507"/>
          </a:xfrm>
          <a:custGeom>
            <a:avLst/>
            <a:gdLst/>
            <a:ahLst/>
            <a:cxnLst/>
            <a:rect r="r" b="b" t="t" l="l"/>
            <a:pathLst>
              <a:path h="2039507" w="2338661">
                <a:moveTo>
                  <a:pt x="0" y="0"/>
                </a:moveTo>
                <a:lnTo>
                  <a:pt x="2338661" y="0"/>
                </a:lnTo>
                <a:lnTo>
                  <a:pt x="2338661" y="2039508"/>
                </a:lnTo>
                <a:lnTo>
                  <a:pt x="0" y="20395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4109808" y="1985743"/>
            <a:ext cx="3223704" cy="1002035"/>
          </a:xfrm>
          <a:custGeom>
            <a:avLst/>
            <a:gdLst/>
            <a:ahLst/>
            <a:cxnLst/>
            <a:rect r="r" b="b" t="t" l="l"/>
            <a:pathLst>
              <a:path h="1002035" w="3223704">
                <a:moveTo>
                  <a:pt x="0" y="0"/>
                </a:moveTo>
                <a:lnTo>
                  <a:pt x="3223704" y="0"/>
                </a:lnTo>
                <a:lnTo>
                  <a:pt x="3223704" y="1002035"/>
                </a:lnTo>
                <a:lnTo>
                  <a:pt x="0" y="10020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6488692" y="9258300"/>
            <a:ext cx="1689640" cy="2057400"/>
          </a:xfrm>
          <a:custGeom>
            <a:avLst/>
            <a:gdLst/>
            <a:ahLst/>
            <a:cxnLst/>
            <a:rect r="r" b="b" t="t" l="l"/>
            <a:pathLst>
              <a:path h="2057400" w="1689640">
                <a:moveTo>
                  <a:pt x="0" y="0"/>
                </a:moveTo>
                <a:lnTo>
                  <a:pt x="1689640" y="0"/>
                </a:lnTo>
                <a:lnTo>
                  <a:pt x="1689640"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9" id="9"/>
          <p:cNvSpPr txBox="true"/>
          <p:nvPr/>
        </p:nvSpPr>
        <p:spPr>
          <a:xfrm rot="0">
            <a:off x="6274746" y="3298598"/>
            <a:ext cx="9596811" cy="1060546"/>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focusing</a:t>
            </a:r>
          </a:p>
        </p:txBody>
      </p:sp>
      <p:sp>
        <p:nvSpPr>
          <p:cNvPr name="TextBox 10" id="10"/>
          <p:cNvSpPr txBox="true"/>
          <p:nvPr/>
        </p:nvSpPr>
        <p:spPr>
          <a:xfrm rot="0">
            <a:off x="6274746" y="4705232"/>
            <a:ext cx="10159051" cy="3117338"/>
          </a:xfrm>
          <a:prstGeom prst="rect">
            <a:avLst/>
          </a:prstGeom>
        </p:spPr>
        <p:txBody>
          <a:bodyPr anchor="t" rtlCol="false" tIns="0" lIns="0" bIns="0" rIns="0">
            <a:spAutoFit/>
          </a:bodyPr>
          <a:lstStyle/>
          <a:p>
            <a:pPr algn="just">
              <a:lnSpc>
                <a:spcPts val="3528"/>
              </a:lnSpc>
            </a:pPr>
            <a:r>
              <a:rPr lang="en-US" sz="2520">
                <a:solidFill>
                  <a:srgbClr val="034093"/>
                </a:solidFill>
                <a:latin typeface="Comic Relief"/>
                <a:ea typeface="Comic Relief"/>
                <a:cs typeface="Comic Relief"/>
                <a:sym typeface="Comic Relief"/>
              </a:rPr>
              <a:t>Keeping in line with our district’s strategic plan and using the student achievement pillar, our aim is to continue to develop whole-school methods to </a:t>
            </a:r>
            <a:r>
              <a:rPr lang="en-US" sz="2520" u="sng">
                <a:solidFill>
                  <a:srgbClr val="034093"/>
                </a:solidFill>
                <a:latin typeface="Comic Relief"/>
                <a:ea typeface="Comic Relief"/>
                <a:cs typeface="Comic Relief"/>
                <a:sym typeface="Comic Relief"/>
              </a:rPr>
              <a:t>improve the quality of student writing through thoughtful, purposeful and consistent instructional approaches.  </a:t>
            </a:r>
          </a:p>
          <a:p>
            <a:pPr algn="just">
              <a:lnSpc>
                <a:spcPts val="3528"/>
              </a:lnSpc>
            </a:pPr>
          </a:p>
          <a:p>
            <a:pPr algn="just">
              <a:lnSpc>
                <a:spcPts val="3528"/>
              </a:lnSpc>
            </a:pPr>
          </a:p>
          <a:p>
            <a:pPr algn="just">
              <a:lnSpc>
                <a:spcPts val="3528"/>
              </a:lnSpc>
              <a:spcBef>
                <a:spcPct val="0"/>
              </a:spcBef>
            </a:pPr>
          </a:p>
        </p:txBody>
      </p:sp>
      <p:sp>
        <p:nvSpPr>
          <p:cNvPr name="Freeform 11" id="11"/>
          <p:cNvSpPr/>
          <p:nvPr/>
        </p:nvSpPr>
        <p:spPr>
          <a:xfrm flipH="false" flipV="false" rot="0">
            <a:off x="11616075" y="-783727"/>
            <a:ext cx="1689640" cy="2057400"/>
          </a:xfrm>
          <a:custGeom>
            <a:avLst/>
            <a:gdLst/>
            <a:ahLst/>
            <a:cxnLst/>
            <a:rect r="r" b="b" t="t" l="l"/>
            <a:pathLst>
              <a:path h="2057400" w="1689640">
                <a:moveTo>
                  <a:pt x="0" y="0"/>
                </a:moveTo>
                <a:lnTo>
                  <a:pt x="1689640" y="0"/>
                </a:lnTo>
                <a:lnTo>
                  <a:pt x="1689640" y="2057400"/>
                </a:lnTo>
                <a:lnTo>
                  <a:pt x="0" y="20574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12257784" y="6057397"/>
            <a:ext cx="6073676" cy="4395823"/>
          </a:xfrm>
          <a:custGeom>
            <a:avLst/>
            <a:gdLst/>
            <a:ahLst/>
            <a:cxnLst/>
            <a:rect r="r" b="b" t="t" l="l"/>
            <a:pathLst>
              <a:path h="4395823" w="6073676">
                <a:moveTo>
                  <a:pt x="0" y="0"/>
                </a:moveTo>
                <a:lnTo>
                  <a:pt x="6073676" y="0"/>
                </a:lnTo>
                <a:lnTo>
                  <a:pt x="6073676" y="4395823"/>
                </a:lnTo>
                <a:lnTo>
                  <a:pt x="0" y="4395823"/>
                </a:lnTo>
                <a:lnTo>
                  <a:pt x="0" y="0"/>
                </a:lnTo>
                <a:close/>
              </a:path>
            </a:pathLst>
          </a:custGeom>
          <a:blipFill>
            <a:blip r:embed="rId3"/>
            <a:stretch>
              <a:fillRect l="0" t="0" r="0" b="0"/>
            </a:stretch>
          </a:blipFill>
        </p:spPr>
      </p:sp>
      <p:sp>
        <p:nvSpPr>
          <p:cNvPr name="Freeform 4" id="4"/>
          <p:cNvSpPr/>
          <p:nvPr/>
        </p:nvSpPr>
        <p:spPr>
          <a:xfrm flipH="true" flipV="false" rot="-1001652">
            <a:off x="15605560" y="301096"/>
            <a:ext cx="2166662" cy="2483281"/>
          </a:xfrm>
          <a:custGeom>
            <a:avLst/>
            <a:gdLst/>
            <a:ahLst/>
            <a:cxnLst/>
            <a:rect r="r" b="b" t="t" l="l"/>
            <a:pathLst>
              <a:path h="2483281" w="2166662">
                <a:moveTo>
                  <a:pt x="2166663" y="0"/>
                </a:moveTo>
                <a:lnTo>
                  <a:pt x="0" y="0"/>
                </a:lnTo>
                <a:lnTo>
                  <a:pt x="0" y="2483281"/>
                </a:lnTo>
                <a:lnTo>
                  <a:pt x="2166663" y="2483281"/>
                </a:lnTo>
                <a:lnTo>
                  <a:pt x="216666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639928">
            <a:off x="168118" y="8033103"/>
            <a:ext cx="1721165" cy="3039585"/>
          </a:xfrm>
          <a:custGeom>
            <a:avLst/>
            <a:gdLst/>
            <a:ahLst/>
            <a:cxnLst/>
            <a:rect r="r" b="b" t="t" l="l"/>
            <a:pathLst>
              <a:path h="3039585" w="1721165">
                <a:moveTo>
                  <a:pt x="0" y="0"/>
                </a:moveTo>
                <a:lnTo>
                  <a:pt x="1721164" y="0"/>
                </a:lnTo>
                <a:lnTo>
                  <a:pt x="1721164" y="3039585"/>
                </a:lnTo>
                <a:lnTo>
                  <a:pt x="0" y="303958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12688455" y="786504"/>
            <a:ext cx="2291763" cy="1850598"/>
          </a:xfrm>
          <a:custGeom>
            <a:avLst/>
            <a:gdLst/>
            <a:ahLst/>
            <a:cxnLst/>
            <a:rect r="r" b="b" t="t" l="l"/>
            <a:pathLst>
              <a:path h="1850598" w="2291763">
                <a:moveTo>
                  <a:pt x="0" y="0"/>
                </a:moveTo>
                <a:lnTo>
                  <a:pt x="2291763" y="0"/>
                </a:lnTo>
                <a:lnTo>
                  <a:pt x="2291763" y="1850598"/>
                </a:lnTo>
                <a:lnTo>
                  <a:pt x="0" y="18505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741203" y="120223"/>
            <a:ext cx="9581381" cy="1060546"/>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Developing a hunch</a:t>
            </a:r>
          </a:p>
        </p:txBody>
      </p:sp>
      <p:sp>
        <p:nvSpPr>
          <p:cNvPr name="Freeform 8" id="8"/>
          <p:cNvSpPr/>
          <p:nvPr/>
        </p:nvSpPr>
        <p:spPr>
          <a:xfrm flipH="false" flipV="false" rot="0">
            <a:off x="1194491" y="3004329"/>
            <a:ext cx="546711" cy="667739"/>
          </a:xfrm>
          <a:custGeom>
            <a:avLst/>
            <a:gdLst/>
            <a:ahLst/>
            <a:cxnLst/>
            <a:rect r="r" b="b" t="t" l="l"/>
            <a:pathLst>
              <a:path h="667739" w="546711">
                <a:moveTo>
                  <a:pt x="0" y="0"/>
                </a:moveTo>
                <a:lnTo>
                  <a:pt x="546712" y="0"/>
                </a:lnTo>
                <a:lnTo>
                  <a:pt x="546712" y="667739"/>
                </a:lnTo>
                <a:lnTo>
                  <a:pt x="0" y="6677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2155690" y="2995620"/>
            <a:ext cx="12881818" cy="389254"/>
          </a:xfrm>
          <a:prstGeom prst="rect">
            <a:avLst/>
          </a:prstGeom>
        </p:spPr>
        <p:txBody>
          <a:bodyPr anchor="t" rtlCol="false" tIns="0" lIns="0" bIns="0" rIns="0">
            <a:spAutoFit/>
          </a:bodyPr>
          <a:lstStyle/>
          <a:p>
            <a:pPr algn="l">
              <a:lnSpc>
                <a:spcPts val="3220"/>
              </a:lnSpc>
            </a:pPr>
            <a:r>
              <a:rPr lang="en-US" sz="2300">
                <a:solidFill>
                  <a:srgbClr val="034093"/>
                </a:solidFill>
                <a:latin typeface="Canva Sans"/>
                <a:ea typeface="Canva Sans"/>
                <a:cs typeface="Canva Sans"/>
                <a:sym typeface="Canva Sans"/>
              </a:rPr>
              <a:t>Are we providing enough purposeful feedback and how could a lack of feedback play a role?</a:t>
            </a:r>
          </a:p>
        </p:txBody>
      </p:sp>
      <p:sp>
        <p:nvSpPr>
          <p:cNvPr name="Freeform 10" id="10"/>
          <p:cNvSpPr/>
          <p:nvPr/>
        </p:nvSpPr>
        <p:spPr>
          <a:xfrm flipH="false" flipV="false" rot="0">
            <a:off x="1194491" y="4028722"/>
            <a:ext cx="546711" cy="667739"/>
          </a:xfrm>
          <a:custGeom>
            <a:avLst/>
            <a:gdLst/>
            <a:ahLst/>
            <a:cxnLst/>
            <a:rect r="r" b="b" t="t" l="l"/>
            <a:pathLst>
              <a:path h="667739" w="546711">
                <a:moveTo>
                  <a:pt x="0" y="0"/>
                </a:moveTo>
                <a:lnTo>
                  <a:pt x="546712" y="0"/>
                </a:lnTo>
                <a:lnTo>
                  <a:pt x="546712" y="667739"/>
                </a:lnTo>
                <a:lnTo>
                  <a:pt x="0" y="6677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2155690" y="4051694"/>
            <a:ext cx="16132310" cy="789374"/>
          </a:xfrm>
          <a:prstGeom prst="rect">
            <a:avLst/>
          </a:prstGeom>
        </p:spPr>
        <p:txBody>
          <a:bodyPr anchor="t" rtlCol="false" tIns="0" lIns="0" bIns="0" rIns="0">
            <a:spAutoFit/>
          </a:bodyPr>
          <a:lstStyle/>
          <a:p>
            <a:pPr algn="l">
              <a:lnSpc>
                <a:spcPts val="3220"/>
              </a:lnSpc>
            </a:pPr>
            <a:r>
              <a:rPr lang="en-US" sz="2300">
                <a:solidFill>
                  <a:srgbClr val="034093"/>
                </a:solidFill>
                <a:latin typeface="Canva Sans"/>
                <a:ea typeface="Canva Sans"/>
                <a:cs typeface="Canva Sans"/>
                <a:sym typeface="Canva Sans"/>
              </a:rPr>
              <a:t>Are our instructional practices and language are consistent enough across classrooms and grade levels for students to recognize and apply them when they move to a different teacher or the next grade?</a:t>
            </a:r>
          </a:p>
        </p:txBody>
      </p:sp>
      <p:sp>
        <p:nvSpPr>
          <p:cNvPr name="Freeform 12" id="12"/>
          <p:cNvSpPr/>
          <p:nvPr/>
        </p:nvSpPr>
        <p:spPr>
          <a:xfrm flipH="false" flipV="false" rot="0">
            <a:off x="1194491" y="1579741"/>
            <a:ext cx="546711" cy="667739"/>
          </a:xfrm>
          <a:custGeom>
            <a:avLst/>
            <a:gdLst/>
            <a:ahLst/>
            <a:cxnLst/>
            <a:rect r="r" b="b" t="t" l="l"/>
            <a:pathLst>
              <a:path h="667739" w="546711">
                <a:moveTo>
                  <a:pt x="0" y="0"/>
                </a:moveTo>
                <a:lnTo>
                  <a:pt x="546712" y="0"/>
                </a:lnTo>
                <a:lnTo>
                  <a:pt x="546712" y="667740"/>
                </a:lnTo>
                <a:lnTo>
                  <a:pt x="0" y="6677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1991005" y="1678339"/>
            <a:ext cx="10447648" cy="1535721"/>
          </a:xfrm>
          <a:prstGeom prst="rect">
            <a:avLst/>
          </a:prstGeom>
        </p:spPr>
        <p:txBody>
          <a:bodyPr anchor="t" rtlCol="false" tIns="0" lIns="0" bIns="0" rIns="0">
            <a:spAutoFit/>
          </a:bodyPr>
          <a:lstStyle/>
          <a:p>
            <a:pPr algn="l">
              <a:lnSpc>
                <a:spcPts val="3107"/>
              </a:lnSpc>
            </a:pPr>
            <a:r>
              <a:rPr lang="en-US" sz="2219">
                <a:solidFill>
                  <a:srgbClr val="034093"/>
                </a:solidFill>
                <a:latin typeface="Canva Sans"/>
                <a:ea typeface="Canva Sans"/>
                <a:cs typeface="Canva Sans"/>
                <a:sym typeface="Canva Sans"/>
              </a:rPr>
              <a:t>How might our use of technology and other evidence-informed strategies play a role in the lack of quality and stamina in student writing?</a:t>
            </a:r>
          </a:p>
          <a:p>
            <a:pPr algn="l">
              <a:lnSpc>
                <a:spcPts val="3107"/>
              </a:lnSpc>
            </a:pPr>
          </a:p>
          <a:p>
            <a:pPr algn="l">
              <a:lnSpc>
                <a:spcPts val="3107"/>
              </a:lnSpc>
            </a:pPr>
          </a:p>
        </p:txBody>
      </p:sp>
      <p:sp>
        <p:nvSpPr>
          <p:cNvPr name="Freeform 14" id="14"/>
          <p:cNvSpPr/>
          <p:nvPr/>
        </p:nvSpPr>
        <p:spPr>
          <a:xfrm flipH="false" flipV="false" rot="0">
            <a:off x="1194491" y="5467529"/>
            <a:ext cx="546711" cy="667739"/>
          </a:xfrm>
          <a:custGeom>
            <a:avLst/>
            <a:gdLst/>
            <a:ahLst/>
            <a:cxnLst/>
            <a:rect r="r" b="b" t="t" l="l"/>
            <a:pathLst>
              <a:path h="667739" w="546711">
                <a:moveTo>
                  <a:pt x="0" y="0"/>
                </a:moveTo>
                <a:lnTo>
                  <a:pt x="546712" y="0"/>
                </a:lnTo>
                <a:lnTo>
                  <a:pt x="546712" y="667739"/>
                </a:lnTo>
                <a:lnTo>
                  <a:pt x="0" y="6677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5" id="15"/>
          <p:cNvSpPr txBox="true"/>
          <p:nvPr/>
        </p:nvSpPr>
        <p:spPr>
          <a:xfrm rot="0">
            <a:off x="2155690" y="5507819"/>
            <a:ext cx="8291977" cy="789374"/>
          </a:xfrm>
          <a:prstGeom prst="rect">
            <a:avLst/>
          </a:prstGeom>
        </p:spPr>
        <p:txBody>
          <a:bodyPr anchor="t" rtlCol="false" tIns="0" lIns="0" bIns="0" rIns="0">
            <a:spAutoFit/>
          </a:bodyPr>
          <a:lstStyle/>
          <a:p>
            <a:pPr algn="ctr">
              <a:lnSpc>
                <a:spcPts val="3220"/>
              </a:lnSpc>
            </a:pPr>
            <a:r>
              <a:rPr lang="en-US" sz="2300">
                <a:solidFill>
                  <a:srgbClr val="034093"/>
                </a:solidFill>
                <a:latin typeface="Canva Sans"/>
                <a:ea typeface="Canva Sans"/>
                <a:cs typeface="Canva Sans"/>
                <a:sym typeface="Canva Sans"/>
              </a:rPr>
              <a:t>To what extent might our use of oral language strategies be</a:t>
            </a:r>
          </a:p>
          <a:p>
            <a:pPr algn="l">
              <a:lnSpc>
                <a:spcPts val="3220"/>
              </a:lnSpc>
            </a:pPr>
            <a:r>
              <a:rPr lang="en-US" sz="2300">
                <a:solidFill>
                  <a:srgbClr val="034093"/>
                </a:solidFill>
                <a:latin typeface="Canva Sans"/>
                <a:ea typeface="Canva Sans"/>
                <a:cs typeface="Canva Sans"/>
                <a:sym typeface="Canva Sans"/>
              </a:rPr>
              <a:t> influencing student writing outcomes? </a:t>
            </a:r>
          </a:p>
        </p:txBody>
      </p:sp>
      <p:sp>
        <p:nvSpPr>
          <p:cNvPr name="Freeform 16" id="16"/>
          <p:cNvSpPr/>
          <p:nvPr/>
        </p:nvSpPr>
        <p:spPr>
          <a:xfrm flipH="false" flipV="false" rot="0">
            <a:off x="1194491" y="6683808"/>
            <a:ext cx="546711" cy="667739"/>
          </a:xfrm>
          <a:custGeom>
            <a:avLst/>
            <a:gdLst/>
            <a:ahLst/>
            <a:cxnLst/>
            <a:rect r="r" b="b" t="t" l="l"/>
            <a:pathLst>
              <a:path h="667739" w="546711">
                <a:moveTo>
                  <a:pt x="0" y="0"/>
                </a:moveTo>
                <a:lnTo>
                  <a:pt x="546712" y="0"/>
                </a:lnTo>
                <a:lnTo>
                  <a:pt x="546712" y="667739"/>
                </a:lnTo>
                <a:lnTo>
                  <a:pt x="0" y="6677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7" id="17"/>
          <p:cNvSpPr txBox="true"/>
          <p:nvPr/>
        </p:nvSpPr>
        <p:spPr>
          <a:xfrm rot="0">
            <a:off x="2229556" y="6717395"/>
            <a:ext cx="8781036" cy="789304"/>
          </a:xfrm>
          <a:prstGeom prst="rect">
            <a:avLst/>
          </a:prstGeom>
        </p:spPr>
        <p:txBody>
          <a:bodyPr anchor="t" rtlCol="false" tIns="0" lIns="0" bIns="0" rIns="0">
            <a:spAutoFit/>
          </a:bodyPr>
          <a:lstStyle/>
          <a:p>
            <a:pPr algn="l">
              <a:lnSpc>
                <a:spcPts val="3220"/>
              </a:lnSpc>
            </a:pPr>
            <a:r>
              <a:rPr lang="en-US" sz="2300">
                <a:solidFill>
                  <a:srgbClr val="034093"/>
                </a:solidFill>
                <a:latin typeface="Canva Sans"/>
                <a:ea typeface="Canva Sans"/>
                <a:cs typeface="Canva Sans"/>
                <a:sym typeface="Canva Sans"/>
              </a:rPr>
              <a:t>Are we being intentional in giving equal access to all students to shared experiences?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true" flipV="false" rot="0">
            <a:off x="1028700" y="3666274"/>
            <a:ext cx="6334657" cy="5814687"/>
          </a:xfrm>
          <a:custGeom>
            <a:avLst/>
            <a:gdLst/>
            <a:ahLst/>
            <a:cxnLst/>
            <a:rect r="r" b="b" t="t" l="l"/>
            <a:pathLst>
              <a:path h="5814687" w="6334657">
                <a:moveTo>
                  <a:pt x="6334657" y="0"/>
                </a:moveTo>
                <a:lnTo>
                  <a:pt x="0" y="0"/>
                </a:lnTo>
                <a:lnTo>
                  <a:pt x="0" y="5814687"/>
                </a:lnTo>
                <a:lnTo>
                  <a:pt x="6334657" y="5814687"/>
                </a:lnTo>
                <a:lnTo>
                  <a:pt x="6334657" y="0"/>
                </a:lnTo>
                <a:close/>
              </a:path>
            </a:pathLst>
          </a:custGeom>
          <a:blipFill>
            <a:blip r:embed="rId3"/>
            <a:stretch>
              <a:fillRect l="0" t="0" r="0" b="0"/>
            </a:stretch>
          </a:blipFill>
        </p:spPr>
      </p:sp>
      <p:sp>
        <p:nvSpPr>
          <p:cNvPr name="Freeform 4" id="4"/>
          <p:cNvSpPr/>
          <p:nvPr/>
        </p:nvSpPr>
        <p:spPr>
          <a:xfrm flipH="false" flipV="false" rot="619289">
            <a:off x="13674414" y="752232"/>
            <a:ext cx="4050038" cy="1169449"/>
          </a:xfrm>
          <a:custGeom>
            <a:avLst/>
            <a:gdLst/>
            <a:ahLst/>
            <a:cxnLst/>
            <a:rect r="r" b="b" t="t" l="l"/>
            <a:pathLst>
              <a:path h="1169449" w="4050038">
                <a:moveTo>
                  <a:pt x="0" y="0"/>
                </a:moveTo>
                <a:lnTo>
                  <a:pt x="4050038" y="0"/>
                </a:lnTo>
                <a:lnTo>
                  <a:pt x="4050038" y="1169448"/>
                </a:lnTo>
                <a:lnTo>
                  <a:pt x="0" y="11694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2700000">
            <a:off x="-271400" y="679181"/>
            <a:ext cx="2122226" cy="3209415"/>
          </a:xfrm>
          <a:custGeom>
            <a:avLst/>
            <a:gdLst/>
            <a:ahLst/>
            <a:cxnLst/>
            <a:rect r="r" b="b" t="t" l="l"/>
            <a:pathLst>
              <a:path h="3209415" w="2122226">
                <a:moveTo>
                  <a:pt x="0" y="0"/>
                </a:moveTo>
                <a:lnTo>
                  <a:pt x="2122226" y="0"/>
                </a:lnTo>
                <a:lnTo>
                  <a:pt x="2122226" y="3209415"/>
                </a:lnTo>
                <a:lnTo>
                  <a:pt x="0" y="3209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5086595" y="2275043"/>
            <a:ext cx="1136076" cy="2370941"/>
          </a:xfrm>
          <a:custGeom>
            <a:avLst/>
            <a:gdLst/>
            <a:ahLst/>
            <a:cxnLst/>
            <a:rect r="r" b="b" t="t" l="l"/>
            <a:pathLst>
              <a:path h="2370941" w="1136076">
                <a:moveTo>
                  <a:pt x="0" y="0"/>
                </a:moveTo>
                <a:lnTo>
                  <a:pt x="1136076" y="0"/>
                </a:lnTo>
                <a:lnTo>
                  <a:pt x="1136076" y="2370941"/>
                </a:lnTo>
                <a:lnTo>
                  <a:pt x="0" y="23709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7950090" y="1214497"/>
            <a:ext cx="9105463" cy="1060546"/>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Learning</a:t>
            </a:r>
          </a:p>
        </p:txBody>
      </p:sp>
      <p:sp>
        <p:nvSpPr>
          <p:cNvPr name="TextBox 8" id="8"/>
          <p:cNvSpPr txBox="true"/>
          <p:nvPr/>
        </p:nvSpPr>
        <p:spPr>
          <a:xfrm rot="0">
            <a:off x="6788402" y="2568952"/>
            <a:ext cx="11428840" cy="7190104"/>
          </a:xfrm>
          <a:prstGeom prst="rect">
            <a:avLst/>
          </a:prstGeom>
        </p:spPr>
        <p:txBody>
          <a:bodyPr anchor="t" rtlCol="false" tIns="0" lIns="0" bIns="0" rIns="0">
            <a:spAutoFit/>
          </a:bodyPr>
          <a:lstStyle/>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Adrienne Gear</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Occupational Therapy training</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Clothes Lines and/or Performance Standards</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Look to find brain-based assessments that break down where students might be bottoming out.</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To seek out books and resources on writing prompts (engaging topics to improve stamina)</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Printing Like a Pro and other Sunnyhill Resources</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Bump It Up Program</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Read and Write program</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How do students feel about themselves as writers and what do they feel like they need to be successful</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Gathering resources from the community about what shared experiences we can add to our practices</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Re-designing the rubrics that we are using to align with the learning progressions</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More learning around the proficency scale</a:t>
            </a:r>
          </a:p>
          <a:p>
            <a:pPr algn="l" marL="496575" indent="-248288" lvl="1">
              <a:lnSpc>
                <a:spcPts val="3220"/>
              </a:lnSpc>
              <a:buFont typeface="Arial"/>
              <a:buChar char="•"/>
            </a:pPr>
            <a:r>
              <a:rPr lang="en-US" sz="2300">
                <a:solidFill>
                  <a:srgbClr val="034093"/>
                </a:solidFill>
                <a:latin typeface="Canva Sans"/>
                <a:ea typeface="Canva Sans"/>
                <a:cs typeface="Canva Sans"/>
                <a:sym typeface="Canva Sans"/>
              </a:rPr>
              <a:t>Digging into the First Peoples Principles of Learning</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true" flipV="false" rot="0">
            <a:off x="-496337" y="-2638178"/>
            <a:ext cx="9156367" cy="5276356"/>
          </a:xfrm>
          <a:custGeom>
            <a:avLst/>
            <a:gdLst/>
            <a:ahLst/>
            <a:cxnLst/>
            <a:rect r="r" b="b" t="t" l="l"/>
            <a:pathLst>
              <a:path h="5276356" w="9156367">
                <a:moveTo>
                  <a:pt x="9156367" y="0"/>
                </a:moveTo>
                <a:lnTo>
                  <a:pt x="0" y="0"/>
                </a:lnTo>
                <a:lnTo>
                  <a:pt x="0" y="5276356"/>
                </a:lnTo>
                <a:lnTo>
                  <a:pt x="9156367" y="5276356"/>
                </a:lnTo>
                <a:lnTo>
                  <a:pt x="9156367" y="0"/>
                </a:lnTo>
                <a:close/>
              </a:path>
            </a:pathLst>
          </a:custGeom>
          <a:blipFill>
            <a:blip r:embed="rId3"/>
            <a:stretch>
              <a:fillRect l="0" t="0" r="0" b="0"/>
            </a:stretch>
          </a:blipFill>
        </p:spPr>
      </p:sp>
      <p:sp>
        <p:nvSpPr>
          <p:cNvPr name="Freeform 4" id="4"/>
          <p:cNvSpPr/>
          <p:nvPr/>
        </p:nvSpPr>
        <p:spPr>
          <a:xfrm flipH="false" flipV="false" rot="0">
            <a:off x="11764682" y="5143500"/>
            <a:ext cx="9587883" cy="8229600"/>
          </a:xfrm>
          <a:custGeom>
            <a:avLst/>
            <a:gdLst/>
            <a:ahLst/>
            <a:cxnLst/>
            <a:rect r="r" b="b" t="t" l="l"/>
            <a:pathLst>
              <a:path h="8229600" w="9587883">
                <a:moveTo>
                  <a:pt x="0" y="0"/>
                </a:moveTo>
                <a:lnTo>
                  <a:pt x="9587884" y="0"/>
                </a:lnTo>
                <a:lnTo>
                  <a:pt x="9587884"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652959">
            <a:off x="-298356" y="7415255"/>
            <a:ext cx="3002924" cy="1843045"/>
          </a:xfrm>
          <a:custGeom>
            <a:avLst/>
            <a:gdLst/>
            <a:ahLst/>
            <a:cxnLst/>
            <a:rect r="r" b="b" t="t" l="l"/>
            <a:pathLst>
              <a:path h="1843045" w="3002924">
                <a:moveTo>
                  <a:pt x="0" y="0"/>
                </a:moveTo>
                <a:lnTo>
                  <a:pt x="3002924" y="0"/>
                </a:lnTo>
                <a:lnTo>
                  <a:pt x="3002924" y="1843045"/>
                </a:lnTo>
                <a:lnTo>
                  <a:pt x="0" y="18430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6" id="6"/>
          <p:cNvSpPr/>
          <p:nvPr/>
        </p:nvSpPr>
        <p:spPr>
          <a:xfrm flipH="false" flipV="false" rot="0">
            <a:off x="14364716" y="-329695"/>
            <a:ext cx="5014896" cy="3372517"/>
          </a:xfrm>
          <a:custGeom>
            <a:avLst/>
            <a:gdLst/>
            <a:ahLst/>
            <a:cxnLst/>
            <a:rect r="r" b="b" t="t" l="l"/>
            <a:pathLst>
              <a:path h="3372517" w="5014896">
                <a:moveTo>
                  <a:pt x="0" y="0"/>
                </a:moveTo>
                <a:lnTo>
                  <a:pt x="5014895" y="0"/>
                </a:lnTo>
                <a:lnTo>
                  <a:pt x="5014895" y="3372517"/>
                </a:lnTo>
                <a:lnTo>
                  <a:pt x="0" y="33725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Freeform 7" id="7"/>
          <p:cNvSpPr/>
          <p:nvPr/>
        </p:nvSpPr>
        <p:spPr>
          <a:xfrm flipH="false" flipV="false" rot="0">
            <a:off x="-961833" y="1996374"/>
            <a:ext cx="4329877" cy="1345870"/>
          </a:xfrm>
          <a:custGeom>
            <a:avLst/>
            <a:gdLst/>
            <a:ahLst/>
            <a:cxnLst/>
            <a:rect r="r" b="b" t="t" l="l"/>
            <a:pathLst>
              <a:path h="1345870" w="4329877">
                <a:moveTo>
                  <a:pt x="0" y="0"/>
                </a:moveTo>
                <a:lnTo>
                  <a:pt x="4329877" y="0"/>
                </a:lnTo>
                <a:lnTo>
                  <a:pt x="4329877" y="1345870"/>
                </a:lnTo>
                <a:lnTo>
                  <a:pt x="0" y="134587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0">
            <a:off x="4081846" y="607965"/>
            <a:ext cx="10441431" cy="1060546"/>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taking action</a:t>
            </a:r>
          </a:p>
        </p:txBody>
      </p:sp>
      <p:sp>
        <p:nvSpPr>
          <p:cNvPr name="TextBox 9" id="9"/>
          <p:cNvSpPr txBox="true"/>
          <p:nvPr/>
        </p:nvSpPr>
        <p:spPr>
          <a:xfrm rot="0">
            <a:off x="2500171" y="2728973"/>
            <a:ext cx="12319717" cy="465327"/>
          </a:xfrm>
          <a:prstGeom prst="rect">
            <a:avLst/>
          </a:prstGeom>
        </p:spPr>
        <p:txBody>
          <a:bodyPr anchor="t" rtlCol="false" tIns="0" lIns="0" bIns="0" rIns="0">
            <a:spAutoFit/>
          </a:bodyPr>
          <a:lstStyle/>
          <a:p>
            <a:pPr algn="ctr">
              <a:lnSpc>
                <a:spcPts val="3752"/>
              </a:lnSpc>
            </a:pPr>
            <a:r>
              <a:rPr lang="en-US" sz="2680" b="true">
                <a:solidFill>
                  <a:srgbClr val="034093"/>
                </a:solidFill>
                <a:latin typeface="Canva Sans Bold"/>
                <a:ea typeface="Canva Sans Bold"/>
                <a:cs typeface="Canva Sans Bold"/>
                <a:sym typeface="Canva Sans Bold"/>
              </a:rPr>
              <a:t>What strategies will we implement? (focus on Mastery and Independence) </a:t>
            </a:r>
          </a:p>
        </p:txBody>
      </p:sp>
      <p:sp>
        <p:nvSpPr>
          <p:cNvPr name="TextBox 10" id="10"/>
          <p:cNvSpPr txBox="true"/>
          <p:nvPr/>
        </p:nvSpPr>
        <p:spPr>
          <a:xfrm rot="0">
            <a:off x="2127714" y="3285094"/>
            <a:ext cx="15278544" cy="4909004"/>
          </a:xfrm>
          <a:prstGeom prst="rect">
            <a:avLst/>
          </a:prstGeom>
        </p:spPr>
        <p:txBody>
          <a:bodyPr anchor="t" rtlCol="false" tIns="0" lIns="0" bIns="0" rIns="0">
            <a:spAutoFit/>
          </a:bodyPr>
          <a:lstStyle/>
          <a:p>
            <a:pPr algn="l">
              <a:lnSpc>
                <a:spcPts val="3527"/>
              </a:lnSpc>
            </a:pP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To create writing resource folders for each classroom</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Creating fun and engaging opportunities that support stamina in writing</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Bump It Up Program</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Giving choice for writing topics</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Consistent and specific feedback (sticky notes, Spaces comments, peer editing, Bump It Up)</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Find ways to support oral story development in the classroom </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Creating a list of strategies for writing that support staff can refer to when asked to support writing</a:t>
            </a:r>
          </a:p>
          <a:p>
            <a:pPr algn="l" marL="544010" indent="-272005" lvl="1">
              <a:lnSpc>
                <a:spcPts val="3527"/>
              </a:lnSpc>
              <a:buFont typeface="Arial"/>
              <a:buChar char="•"/>
            </a:pPr>
            <a:r>
              <a:rPr lang="en-US" b="true" sz="2519">
                <a:solidFill>
                  <a:srgbClr val="034093"/>
                </a:solidFill>
                <a:latin typeface="Canva Sans Bold"/>
                <a:ea typeface="Canva Sans Bold"/>
                <a:cs typeface="Canva Sans Bold"/>
                <a:sym typeface="Canva Sans Bold"/>
              </a:rPr>
              <a:t>Provide intensional shared learning experiences to our writing strategies</a:t>
            </a:r>
            <a:r>
              <a:rPr lang="en-US" b="true" sz="2519">
                <a:solidFill>
                  <a:srgbClr val="034093"/>
                </a:solidFill>
                <a:latin typeface="Canva Sans Bold"/>
                <a:ea typeface="Canva Sans Bold"/>
                <a:cs typeface="Canva Sans Bold"/>
                <a:sym typeface="Canva Sans Bold"/>
              </a:rPr>
              <a:t> </a:t>
            </a:r>
          </a:p>
          <a:p>
            <a:pPr algn="l">
              <a:lnSpc>
                <a:spcPts val="3527"/>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9D9D9"/>
        </a:solidFill>
      </p:bgPr>
    </p:bg>
    <p:spTree>
      <p:nvGrpSpPr>
        <p:cNvPr id="1" name=""/>
        <p:cNvGrpSpPr/>
        <p:nvPr/>
      </p:nvGrpSpPr>
      <p:grpSpPr>
        <a:xfrm>
          <a:off x="0" y="0"/>
          <a:ext cx="0" cy="0"/>
          <a:chOff x="0" y="0"/>
          <a:chExt cx="0" cy="0"/>
        </a:xfrm>
      </p:grpSpPr>
      <p:sp>
        <p:nvSpPr>
          <p:cNvPr name="Freeform 2" id="2"/>
          <p:cNvSpPr/>
          <p:nvPr/>
        </p:nvSpPr>
        <p:spPr>
          <a:xfrm flipH="false" flipV="false" rot="0">
            <a:off x="9690829" y="1786570"/>
            <a:ext cx="5408447" cy="3638472"/>
          </a:xfrm>
          <a:custGeom>
            <a:avLst/>
            <a:gdLst/>
            <a:ahLst/>
            <a:cxnLst/>
            <a:rect r="r" b="b" t="t" l="l"/>
            <a:pathLst>
              <a:path h="3638472" w="5408447">
                <a:moveTo>
                  <a:pt x="0" y="0"/>
                </a:moveTo>
                <a:lnTo>
                  <a:pt x="5408447" y="0"/>
                </a:lnTo>
                <a:lnTo>
                  <a:pt x="5408447" y="3638472"/>
                </a:lnTo>
                <a:lnTo>
                  <a:pt x="0" y="3638472"/>
                </a:lnTo>
                <a:lnTo>
                  <a:pt x="0" y="0"/>
                </a:lnTo>
                <a:close/>
              </a:path>
            </a:pathLst>
          </a:custGeom>
          <a:blipFill>
            <a:blip r:embed="rId2"/>
            <a:stretch>
              <a:fillRect l="0" t="-19794" r="-7454" b="0"/>
            </a:stretch>
          </a:blipFill>
        </p:spPr>
      </p:sp>
      <p:sp>
        <p:nvSpPr>
          <p:cNvPr name="Freeform 3" id="3"/>
          <p:cNvSpPr/>
          <p:nvPr/>
        </p:nvSpPr>
        <p:spPr>
          <a:xfrm flipH="false" flipV="false" rot="0">
            <a:off x="11258568" y="5799995"/>
            <a:ext cx="5606283" cy="4204712"/>
          </a:xfrm>
          <a:custGeom>
            <a:avLst/>
            <a:gdLst/>
            <a:ahLst/>
            <a:cxnLst/>
            <a:rect r="r" b="b" t="t" l="l"/>
            <a:pathLst>
              <a:path h="4204712" w="5606283">
                <a:moveTo>
                  <a:pt x="0" y="0"/>
                </a:moveTo>
                <a:lnTo>
                  <a:pt x="5606283" y="0"/>
                </a:lnTo>
                <a:lnTo>
                  <a:pt x="5606283" y="4204712"/>
                </a:lnTo>
                <a:lnTo>
                  <a:pt x="0" y="4204712"/>
                </a:lnTo>
                <a:lnTo>
                  <a:pt x="0" y="0"/>
                </a:lnTo>
                <a:close/>
              </a:path>
            </a:pathLst>
          </a:custGeom>
          <a:blipFill>
            <a:blip r:embed="rId3"/>
            <a:stretch>
              <a:fillRect l="0" t="0" r="0" b="0"/>
            </a:stretch>
          </a:blipFill>
        </p:spPr>
      </p:sp>
      <p:sp>
        <p:nvSpPr>
          <p:cNvPr name="Freeform 4" id="4"/>
          <p:cNvSpPr/>
          <p:nvPr/>
        </p:nvSpPr>
        <p:spPr>
          <a:xfrm flipH="false" flipV="false" rot="0">
            <a:off x="1425829" y="1786570"/>
            <a:ext cx="5783222" cy="7710963"/>
          </a:xfrm>
          <a:custGeom>
            <a:avLst/>
            <a:gdLst/>
            <a:ahLst/>
            <a:cxnLst/>
            <a:rect r="r" b="b" t="t" l="l"/>
            <a:pathLst>
              <a:path h="7710963" w="5783222">
                <a:moveTo>
                  <a:pt x="0" y="0"/>
                </a:moveTo>
                <a:lnTo>
                  <a:pt x="5783222" y="0"/>
                </a:lnTo>
                <a:lnTo>
                  <a:pt x="5783222" y="7710963"/>
                </a:lnTo>
                <a:lnTo>
                  <a:pt x="0" y="7710963"/>
                </a:lnTo>
                <a:lnTo>
                  <a:pt x="0" y="0"/>
                </a:lnTo>
                <a:close/>
              </a:path>
            </a:pathLst>
          </a:custGeom>
          <a:blipFill>
            <a:blip r:embed="rId4"/>
            <a:stretch>
              <a:fillRect l="0" t="0" r="0" b="0"/>
            </a:stretch>
          </a:blipFill>
        </p:spPr>
      </p:sp>
      <p:sp>
        <p:nvSpPr>
          <p:cNvPr name="TextBox 5" id="5"/>
          <p:cNvSpPr txBox="true"/>
          <p:nvPr/>
        </p:nvSpPr>
        <p:spPr>
          <a:xfrm rot="0">
            <a:off x="2820415" y="153762"/>
            <a:ext cx="13740827" cy="1091567"/>
          </a:xfrm>
          <a:prstGeom prst="rect">
            <a:avLst/>
          </a:prstGeom>
        </p:spPr>
        <p:txBody>
          <a:bodyPr anchor="t" rtlCol="false" tIns="0" lIns="0" bIns="0" rIns="0">
            <a:spAutoFit/>
          </a:bodyPr>
          <a:lstStyle/>
          <a:p>
            <a:pPr algn="ctr">
              <a:lnSpc>
                <a:spcPts val="4406"/>
              </a:lnSpc>
            </a:pPr>
            <a:r>
              <a:rPr lang="en-US" sz="3147" b="true">
                <a:solidFill>
                  <a:srgbClr val="000000"/>
                </a:solidFill>
                <a:latin typeface="Canva Sans Bold"/>
                <a:ea typeface="Canva Sans Bold"/>
                <a:cs typeface="Canva Sans Bold"/>
                <a:sym typeface="Canva Sans Bold"/>
              </a:rPr>
              <a:t>Assistive and universal technology are tools we are using increase the quality and stamina of writing for students.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634259" y="-364241"/>
            <a:ext cx="4833500" cy="3196152"/>
          </a:xfrm>
          <a:custGeom>
            <a:avLst/>
            <a:gdLst/>
            <a:ahLst/>
            <a:cxnLst/>
            <a:rect r="r" b="b" t="t" l="l"/>
            <a:pathLst>
              <a:path h="3196152" w="4833500">
                <a:moveTo>
                  <a:pt x="0" y="0"/>
                </a:moveTo>
                <a:lnTo>
                  <a:pt x="4833500" y="0"/>
                </a:lnTo>
                <a:lnTo>
                  <a:pt x="4833500" y="3196152"/>
                </a:lnTo>
                <a:lnTo>
                  <a:pt x="0" y="319615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2031449">
            <a:off x="17166094" y="3701795"/>
            <a:ext cx="756148" cy="1543159"/>
          </a:xfrm>
          <a:custGeom>
            <a:avLst/>
            <a:gdLst/>
            <a:ahLst/>
            <a:cxnLst/>
            <a:rect r="r" b="b" t="t" l="l"/>
            <a:pathLst>
              <a:path h="1543159" w="756148">
                <a:moveTo>
                  <a:pt x="0" y="0"/>
                </a:moveTo>
                <a:lnTo>
                  <a:pt x="756148" y="0"/>
                </a:lnTo>
                <a:lnTo>
                  <a:pt x="756148" y="1543159"/>
                </a:lnTo>
                <a:lnTo>
                  <a:pt x="0" y="154315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74589">
            <a:off x="14657255" y="8944695"/>
            <a:ext cx="4258179" cy="1240195"/>
          </a:xfrm>
          <a:custGeom>
            <a:avLst/>
            <a:gdLst/>
            <a:ahLst/>
            <a:cxnLst/>
            <a:rect r="r" b="b" t="t" l="l"/>
            <a:pathLst>
              <a:path h="1240195" w="4258179">
                <a:moveTo>
                  <a:pt x="0" y="0"/>
                </a:moveTo>
                <a:lnTo>
                  <a:pt x="4258179" y="0"/>
                </a:lnTo>
                <a:lnTo>
                  <a:pt x="4258179" y="1240194"/>
                </a:lnTo>
                <a:lnTo>
                  <a:pt x="0" y="124019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5990768" y="2318212"/>
            <a:ext cx="7960894" cy="5970671"/>
          </a:xfrm>
          <a:custGeom>
            <a:avLst/>
            <a:gdLst/>
            <a:ahLst/>
            <a:cxnLst/>
            <a:rect r="r" b="b" t="t" l="l"/>
            <a:pathLst>
              <a:path h="5970671" w="7960894">
                <a:moveTo>
                  <a:pt x="0" y="0"/>
                </a:moveTo>
                <a:lnTo>
                  <a:pt x="7960894" y="0"/>
                </a:lnTo>
                <a:lnTo>
                  <a:pt x="7960894" y="5970671"/>
                </a:lnTo>
                <a:lnTo>
                  <a:pt x="0" y="5970671"/>
                </a:lnTo>
                <a:lnTo>
                  <a:pt x="0" y="0"/>
                </a:lnTo>
                <a:close/>
              </a:path>
            </a:pathLst>
          </a:custGeom>
          <a:blipFill>
            <a:blip r:embed="rId9"/>
            <a:stretch>
              <a:fillRect l="0" t="0" r="0" b="0"/>
            </a:stretch>
          </a:blipFill>
        </p:spPr>
      </p:sp>
      <p:sp>
        <p:nvSpPr>
          <p:cNvPr name="Freeform 7" id="7"/>
          <p:cNvSpPr/>
          <p:nvPr/>
        </p:nvSpPr>
        <p:spPr>
          <a:xfrm flipH="false" flipV="false" rot="0">
            <a:off x="14681409" y="-364241"/>
            <a:ext cx="4767719" cy="6356958"/>
          </a:xfrm>
          <a:custGeom>
            <a:avLst/>
            <a:gdLst/>
            <a:ahLst/>
            <a:cxnLst/>
            <a:rect r="r" b="b" t="t" l="l"/>
            <a:pathLst>
              <a:path h="6356958" w="4767719">
                <a:moveTo>
                  <a:pt x="0" y="0"/>
                </a:moveTo>
                <a:lnTo>
                  <a:pt x="4767719" y="0"/>
                </a:lnTo>
                <a:lnTo>
                  <a:pt x="4767719" y="6356958"/>
                </a:lnTo>
                <a:lnTo>
                  <a:pt x="0" y="6356958"/>
                </a:lnTo>
                <a:lnTo>
                  <a:pt x="0" y="0"/>
                </a:lnTo>
                <a:close/>
              </a:path>
            </a:pathLst>
          </a:custGeom>
          <a:blipFill>
            <a:blip r:embed="rId10"/>
            <a:stretch>
              <a:fillRect l="0" t="0" r="0" b="0"/>
            </a:stretch>
          </a:blipFill>
        </p:spPr>
      </p:sp>
      <p:sp>
        <p:nvSpPr>
          <p:cNvPr name="Freeform 8" id="8"/>
          <p:cNvSpPr/>
          <p:nvPr/>
        </p:nvSpPr>
        <p:spPr>
          <a:xfrm flipH="false" flipV="false" rot="0">
            <a:off x="493302" y="4473374"/>
            <a:ext cx="4767719" cy="6356958"/>
          </a:xfrm>
          <a:custGeom>
            <a:avLst/>
            <a:gdLst/>
            <a:ahLst/>
            <a:cxnLst/>
            <a:rect r="r" b="b" t="t" l="l"/>
            <a:pathLst>
              <a:path h="6356958" w="4767719">
                <a:moveTo>
                  <a:pt x="0" y="0"/>
                </a:moveTo>
                <a:lnTo>
                  <a:pt x="4767718" y="0"/>
                </a:lnTo>
                <a:lnTo>
                  <a:pt x="4767718" y="6356959"/>
                </a:lnTo>
                <a:lnTo>
                  <a:pt x="0" y="6356959"/>
                </a:lnTo>
                <a:lnTo>
                  <a:pt x="0" y="0"/>
                </a:lnTo>
                <a:close/>
              </a:path>
            </a:pathLst>
          </a:custGeom>
          <a:blipFill>
            <a:blip r:embed="rId11"/>
            <a:stretch>
              <a:fillRect l="0" t="0" r="0" b="0"/>
            </a:stretch>
          </a:blipFill>
        </p:spPr>
      </p:sp>
      <p:sp>
        <p:nvSpPr>
          <p:cNvPr name="TextBox 9" id="9"/>
          <p:cNvSpPr txBox="true"/>
          <p:nvPr/>
        </p:nvSpPr>
        <p:spPr>
          <a:xfrm rot="0">
            <a:off x="5392866" y="8507958"/>
            <a:ext cx="10441431" cy="1060591"/>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Bump it up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true" flipV="false" rot="0">
            <a:off x="-496337" y="-2638178"/>
            <a:ext cx="9156367" cy="5276356"/>
          </a:xfrm>
          <a:custGeom>
            <a:avLst/>
            <a:gdLst/>
            <a:ahLst/>
            <a:cxnLst/>
            <a:rect r="r" b="b" t="t" l="l"/>
            <a:pathLst>
              <a:path h="5276356" w="9156367">
                <a:moveTo>
                  <a:pt x="9156367" y="0"/>
                </a:moveTo>
                <a:lnTo>
                  <a:pt x="0" y="0"/>
                </a:lnTo>
                <a:lnTo>
                  <a:pt x="0" y="5276356"/>
                </a:lnTo>
                <a:lnTo>
                  <a:pt x="9156367" y="5276356"/>
                </a:lnTo>
                <a:lnTo>
                  <a:pt x="9156367" y="0"/>
                </a:lnTo>
                <a:close/>
              </a:path>
            </a:pathLst>
          </a:custGeom>
          <a:blipFill>
            <a:blip r:embed="rId3"/>
            <a:stretch>
              <a:fillRect l="0" t="0" r="0" b="0"/>
            </a:stretch>
          </a:blipFill>
        </p:spPr>
      </p:sp>
      <p:sp>
        <p:nvSpPr>
          <p:cNvPr name="Freeform 4" id="4"/>
          <p:cNvSpPr/>
          <p:nvPr/>
        </p:nvSpPr>
        <p:spPr>
          <a:xfrm flipH="false" flipV="false" rot="0">
            <a:off x="11764682" y="5143500"/>
            <a:ext cx="9587883" cy="8229600"/>
          </a:xfrm>
          <a:custGeom>
            <a:avLst/>
            <a:gdLst/>
            <a:ahLst/>
            <a:cxnLst/>
            <a:rect r="r" b="b" t="t" l="l"/>
            <a:pathLst>
              <a:path h="8229600" w="9587883">
                <a:moveTo>
                  <a:pt x="0" y="0"/>
                </a:moveTo>
                <a:lnTo>
                  <a:pt x="9587884" y="0"/>
                </a:lnTo>
                <a:lnTo>
                  <a:pt x="9587884"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961833" y="2638178"/>
            <a:ext cx="4329877" cy="1345870"/>
          </a:xfrm>
          <a:custGeom>
            <a:avLst/>
            <a:gdLst/>
            <a:ahLst/>
            <a:cxnLst/>
            <a:rect r="r" b="b" t="t" l="l"/>
            <a:pathLst>
              <a:path h="1345870" w="4329877">
                <a:moveTo>
                  <a:pt x="0" y="0"/>
                </a:moveTo>
                <a:lnTo>
                  <a:pt x="4329877" y="0"/>
                </a:lnTo>
                <a:lnTo>
                  <a:pt x="4329877" y="1345870"/>
                </a:lnTo>
                <a:lnTo>
                  <a:pt x="0" y="13458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477607" y="5492498"/>
            <a:ext cx="4225047" cy="4372005"/>
          </a:xfrm>
          <a:custGeom>
            <a:avLst/>
            <a:gdLst/>
            <a:ahLst/>
            <a:cxnLst/>
            <a:rect r="r" b="b" t="t" l="l"/>
            <a:pathLst>
              <a:path h="4372005" w="4225047">
                <a:moveTo>
                  <a:pt x="0" y="0"/>
                </a:moveTo>
                <a:lnTo>
                  <a:pt x="4225047" y="0"/>
                </a:lnTo>
                <a:lnTo>
                  <a:pt x="4225047" y="4372004"/>
                </a:lnTo>
                <a:lnTo>
                  <a:pt x="0" y="4372004"/>
                </a:lnTo>
                <a:lnTo>
                  <a:pt x="0" y="0"/>
                </a:lnTo>
                <a:close/>
              </a:path>
            </a:pathLst>
          </a:custGeom>
          <a:blipFill>
            <a:blip r:embed="rId7"/>
            <a:stretch>
              <a:fillRect l="-7823" t="-2466" r="-3177" b="-40560"/>
            </a:stretch>
          </a:blipFill>
        </p:spPr>
      </p:sp>
      <p:sp>
        <p:nvSpPr>
          <p:cNvPr name="Freeform 7" id="7"/>
          <p:cNvSpPr/>
          <p:nvPr/>
        </p:nvSpPr>
        <p:spPr>
          <a:xfrm flipH="false" flipV="false" rot="0">
            <a:off x="13967019" y="1028700"/>
            <a:ext cx="3292281" cy="4389708"/>
          </a:xfrm>
          <a:custGeom>
            <a:avLst/>
            <a:gdLst/>
            <a:ahLst/>
            <a:cxnLst/>
            <a:rect r="r" b="b" t="t" l="l"/>
            <a:pathLst>
              <a:path h="4389708" w="3292281">
                <a:moveTo>
                  <a:pt x="0" y="0"/>
                </a:moveTo>
                <a:lnTo>
                  <a:pt x="3292281" y="0"/>
                </a:lnTo>
                <a:lnTo>
                  <a:pt x="3292281" y="4389708"/>
                </a:lnTo>
                <a:lnTo>
                  <a:pt x="0" y="4389708"/>
                </a:lnTo>
                <a:lnTo>
                  <a:pt x="0" y="0"/>
                </a:lnTo>
                <a:close/>
              </a:path>
            </a:pathLst>
          </a:custGeom>
          <a:blipFill>
            <a:blip r:embed="rId8"/>
            <a:stretch>
              <a:fillRect l="0" t="0" r="0" b="0"/>
            </a:stretch>
          </a:blipFill>
        </p:spPr>
      </p:sp>
      <p:sp>
        <p:nvSpPr>
          <p:cNvPr name="Freeform 8" id="8"/>
          <p:cNvSpPr/>
          <p:nvPr/>
        </p:nvSpPr>
        <p:spPr>
          <a:xfrm flipH="false" flipV="false" rot="0">
            <a:off x="7310102" y="3859008"/>
            <a:ext cx="4049469" cy="5399292"/>
          </a:xfrm>
          <a:custGeom>
            <a:avLst/>
            <a:gdLst/>
            <a:ahLst/>
            <a:cxnLst/>
            <a:rect r="r" b="b" t="t" l="l"/>
            <a:pathLst>
              <a:path h="5399292" w="4049469">
                <a:moveTo>
                  <a:pt x="0" y="0"/>
                </a:moveTo>
                <a:lnTo>
                  <a:pt x="4049469" y="0"/>
                </a:lnTo>
                <a:lnTo>
                  <a:pt x="4049469" y="5399292"/>
                </a:lnTo>
                <a:lnTo>
                  <a:pt x="0" y="5399292"/>
                </a:lnTo>
                <a:lnTo>
                  <a:pt x="0" y="0"/>
                </a:lnTo>
                <a:close/>
              </a:path>
            </a:pathLst>
          </a:custGeom>
          <a:blipFill>
            <a:blip r:embed="rId9"/>
            <a:stretch>
              <a:fillRect l="0" t="0" r="0" b="0"/>
            </a:stretch>
          </a:blipFill>
        </p:spPr>
      </p:sp>
      <p:sp>
        <p:nvSpPr>
          <p:cNvPr name="TextBox 9" id="9"/>
          <p:cNvSpPr txBox="true"/>
          <p:nvPr/>
        </p:nvSpPr>
        <p:spPr>
          <a:xfrm rot="0">
            <a:off x="4081846" y="877709"/>
            <a:ext cx="10441431" cy="2051236"/>
          </a:xfrm>
          <a:prstGeom prst="rect">
            <a:avLst/>
          </a:prstGeom>
        </p:spPr>
        <p:txBody>
          <a:bodyPr anchor="t" rtlCol="false" tIns="0" lIns="0" bIns="0" rIns="0">
            <a:spAutoFit/>
          </a:bodyPr>
          <a:lstStyle/>
          <a:p>
            <a:pPr algn="ctr" marL="0" indent="0" lvl="0">
              <a:lnSpc>
                <a:spcPts val="7838"/>
              </a:lnSpc>
              <a:spcBef>
                <a:spcPct val="0"/>
              </a:spcBef>
            </a:pPr>
            <a:r>
              <a:rPr lang="en-US" sz="8428">
                <a:solidFill>
                  <a:srgbClr val="034093"/>
                </a:solidFill>
                <a:latin typeface="Children One"/>
                <a:ea typeface="Children One"/>
                <a:cs typeface="Children One"/>
                <a:sym typeface="Children One"/>
              </a:rPr>
              <a:t>Supporting Oral story telling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true" flipV="false" rot="0">
            <a:off x="1028700" y="3666274"/>
            <a:ext cx="6334657" cy="5814687"/>
          </a:xfrm>
          <a:custGeom>
            <a:avLst/>
            <a:gdLst/>
            <a:ahLst/>
            <a:cxnLst/>
            <a:rect r="r" b="b" t="t" l="l"/>
            <a:pathLst>
              <a:path h="5814687" w="6334657">
                <a:moveTo>
                  <a:pt x="6334657" y="0"/>
                </a:moveTo>
                <a:lnTo>
                  <a:pt x="0" y="0"/>
                </a:lnTo>
                <a:lnTo>
                  <a:pt x="0" y="5814687"/>
                </a:lnTo>
                <a:lnTo>
                  <a:pt x="6334657" y="5814687"/>
                </a:lnTo>
                <a:lnTo>
                  <a:pt x="6334657" y="0"/>
                </a:lnTo>
                <a:close/>
              </a:path>
            </a:pathLst>
          </a:custGeom>
          <a:blipFill>
            <a:blip r:embed="rId3"/>
            <a:stretch>
              <a:fillRect l="0" t="0" r="0" b="0"/>
            </a:stretch>
          </a:blipFill>
        </p:spPr>
      </p:sp>
      <p:sp>
        <p:nvSpPr>
          <p:cNvPr name="Freeform 4" id="4"/>
          <p:cNvSpPr/>
          <p:nvPr/>
        </p:nvSpPr>
        <p:spPr>
          <a:xfrm flipH="false" flipV="false" rot="619289">
            <a:off x="12242047" y="1744840"/>
            <a:ext cx="4050038" cy="1169449"/>
          </a:xfrm>
          <a:custGeom>
            <a:avLst/>
            <a:gdLst/>
            <a:ahLst/>
            <a:cxnLst/>
            <a:rect r="r" b="b" t="t" l="l"/>
            <a:pathLst>
              <a:path h="1169449" w="4050038">
                <a:moveTo>
                  <a:pt x="0" y="0"/>
                </a:moveTo>
                <a:lnTo>
                  <a:pt x="4050038" y="0"/>
                </a:lnTo>
                <a:lnTo>
                  <a:pt x="4050038" y="1169449"/>
                </a:lnTo>
                <a:lnTo>
                  <a:pt x="0" y="116944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2700000">
            <a:off x="-561993" y="724857"/>
            <a:ext cx="2122226" cy="3209415"/>
          </a:xfrm>
          <a:custGeom>
            <a:avLst/>
            <a:gdLst/>
            <a:ahLst/>
            <a:cxnLst/>
            <a:rect r="r" b="b" t="t" l="l"/>
            <a:pathLst>
              <a:path h="3209415" w="2122226">
                <a:moveTo>
                  <a:pt x="0" y="0"/>
                </a:moveTo>
                <a:lnTo>
                  <a:pt x="2122225" y="0"/>
                </a:lnTo>
                <a:lnTo>
                  <a:pt x="2122225" y="3209415"/>
                </a:lnTo>
                <a:lnTo>
                  <a:pt x="0" y="32094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0">
            <a:off x="6033350" y="9025890"/>
            <a:ext cx="3110650" cy="1261110"/>
          </a:xfrm>
          <a:custGeom>
            <a:avLst/>
            <a:gdLst/>
            <a:ahLst/>
            <a:cxnLst/>
            <a:rect r="r" b="b" t="t" l="l"/>
            <a:pathLst>
              <a:path h="1261110" w="3110650">
                <a:moveTo>
                  <a:pt x="0" y="0"/>
                </a:moveTo>
                <a:lnTo>
                  <a:pt x="3110650" y="0"/>
                </a:lnTo>
                <a:lnTo>
                  <a:pt x="3110650" y="1261110"/>
                </a:lnTo>
                <a:lnTo>
                  <a:pt x="0" y="12611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5086595" y="2275043"/>
            <a:ext cx="1136076" cy="2370941"/>
          </a:xfrm>
          <a:custGeom>
            <a:avLst/>
            <a:gdLst/>
            <a:ahLst/>
            <a:cxnLst/>
            <a:rect r="r" b="b" t="t" l="l"/>
            <a:pathLst>
              <a:path h="2370941" w="1136076">
                <a:moveTo>
                  <a:pt x="0" y="0"/>
                </a:moveTo>
                <a:lnTo>
                  <a:pt x="1136076" y="0"/>
                </a:lnTo>
                <a:lnTo>
                  <a:pt x="1136076" y="2370941"/>
                </a:lnTo>
                <a:lnTo>
                  <a:pt x="0" y="237094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8" id="8"/>
          <p:cNvSpPr txBox="true"/>
          <p:nvPr/>
        </p:nvSpPr>
        <p:spPr>
          <a:xfrm rot="0">
            <a:off x="7352270" y="3730015"/>
            <a:ext cx="9105463" cy="1060591"/>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school wide write</a:t>
            </a:r>
          </a:p>
        </p:txBody>
      </p:sp>
      <p:sp>
        <p:nvSpPr>
          <p:cNvPr name="TextBox 9" id="9"/>
          <p:cNvSpPr txBox="true"/>
          <p:nvPr/>
        </p:nvSpPr>
        <p:spPr>
          <a:xfrm rot="0">
            <a:off x="7352270" y="6091444"/>
            <a:ext cx="9625151" cy="2716248"/>
          </a:xfrm>
          <a:prstGeom prst="rect">
            <a:avLst/>
          </a:prstGeom>
        </p:spPr>
        <p:txBody>
          <a:bodyPr anchor="t" rtlCol="false" tIns="0" lIns="0" bIns="0" rIns="0">
            <a:spAutoFit/>
          </a:bodyPr>
          <a:lstStyle/>
          <a:p>
            <a:pPr algn="just">
              <a:lnSpc>
                <a:spcPts val="3081"/>
              </a:lnSpc>
              <a:spcBef>
                <a:spcPct val="0"/>
              </a:spcBef>
            </a:pPr>
            <a:r>
              <a:rPr lang="en-US" sz="2201">
                <a:solidFill>
                  <a:srgbClr val="034093"/>
                </a:solidFill>
                <a:latin typeface="Comic Relief"/>
                <a:ea typeface="Comic Relief"/>
                <a:cs typeface="Comic Relief"/>
                <a:sym typeface="Comic Relief"/>
              </a:rPr>
              <a:t>The whole school participated in a writing assessment that was used to not only assess where the students were at but also to give intentional feedback where needed. The school wide write was a great activity because it offered relevant topics that students identified in our scanning that could be helpful in the quality and stamina of their writing. We used the performance standards to assist as a rubric for this activity.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10136844" y="4742710"/>
            <a:ext cx="7988015" cy="4867696"/>
          </a:xfrm>
          <a:custGeom>
            <a:avLst/>
            <a:gdLst/>
            <a:ahLst/>
            <a:cxnLst/>
            <a:rect r="r" b="b" t="t" l="l"/>
            <a:pathLst>
              <a:path h="4867696" w="7988015">
                <a:moveTo>
                  <a:pt x="0" y="0"/>
                </a:moveTo>
                <a:lnTo>
                  <a:pt x="7988015" y="0"/>
                </a:lnTo>
                <a:lnTo>
                  <a:pt x="7988015" y="4867696"/>
                </a:lnTo>
                <a:lnTo>
                  <a:pt x="0" y="4867696"/>
                </a:lnTo>
                <a:lnTo>
                  <a:pt x="0" y="0"/>
                </a:lnTo>
                <a:close/>
              </a:path>
            </a:pathLst>
          </a:custGeom>
          <a:blipFill>
            <a:blip r:embed="rId3"/>
            <a:stretch>
              <a:fillRect l="0" t="0" r="0" b="0"/>
            </a:stretch>
          </a:blipFill>
        </p:spPr>
      </p:sp>
      <p:sp>
        <p:nvSpPr>
          <p:cNvPr name="Freeform 4" id="4"/>
          <p:cNvSpPr/>
          <p:nvPr/>
        </p:nvSpPr>
        <p:spPr>
          <a:xfrm flipH="false" flipV="false" rot="0">
            <a:off x="15576886" y="1621496"/>
            <a:ext cx="1440180" cy="4114800"/>
          </a:xfrm>
          <a:custGeom>
            <a:avLst/>
            <a:gdLst/>
            <a:ahLst/>
            <a:cxnLst/>
            <a:rect r="r" b="b" t="t" l="l"/>
            <a:pathLst>
              <a:path h="4114800" w="1440180">
                <a:moveTo>
                  <a:pt x="0" y="0"/>
                </a:moveTo>
                <a:lnTo>
                  <a:pt x="1440180" y="0"/>
                </a:lnTo>
                <a:lnTo>
                  <a:pt x="144018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12703" y="902429"/>
            <a:ext cx="3183718" cy="2776467"/>
          </a:xfrm>
          <a:custGeom>
            <a:avLst/>
            <a:gdLst/>
            <a:ahLst/>
            <a:cxnLst/>
            <a:rect r="r" b="b" t="t" l="l"/>
            <a:pathLst>
              <a:path h="2776467" w="3183718">
                <a:moveTo>
                  <a:pt x="0" y="0"/>
                </a:moveTo>
                <a:lnTo>
                  <a:pt x="3183717" y="0"/>
                </a:lnTo>
                <a:lnTo>
                  <a:pt x="3183717" y="2776467"/>
                </a:lnTo>
                <a:lnTo>
                  <a:pt x="0" y="27764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548693" y="3085320"/>
            <a:ext cx="10222806" cy="4904862"/>
          </a:xfrm>
          <a:prstGeom prst="rect">
            <a:avLst/>
          </a:prstGeom>
        </p:spPr>
        <p:txBody>
          <a:bodyPr anchor="t" rtlCol="false" tIns="0" lIns="0" bIns="0" rIns="0">
            <a:spAutoFit/>
          </a:bodyPr>
          <a:lstStyle/>
          <a:p>
            <a:pPr algn="just">
              <a:lnSpc>
                <a:spcPts val="3888"/>
              </a:lnSpc>
            </a:pPr>
            <a:r>
              <a:rPr lang="en-US" sz="2777">
                <a:solidFill>
                  <a:srgbClr val="034093"/>
                </a:solidFill>
                <a:latin typeface="Comic Relief"/>
                <a:ea typeface="Comic Relief"/>
                <a:cs typeface="Comic Relief"/>
                <a:sym typeface="Comic Relief"/>
              </a:rPr>
              <a:t>We used:</a:t>
            </a:r>
          </a:p>
          <a:p>
            <a:pPr algn="just">
              <a:lnSpc>
                <a:spcPts val="3888"/>
              </a:lnSpc>
            </a:pP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Empathy interviews with students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Staff check ins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Writing samples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FSA results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Student report cards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Informal checklists for oral skills</a:t>
            </a:r>
          </a:p>
          <a:p>
            <a:pPr algn="just" marL="599606" indent="-299803" lvl="1">
              <a:lnSpc>
                <a:spcPts val="3888"/>
              </a:lnSpc>
              <a:buFont typeface="Arial"/>
              <a:buChar char="•"/>
            </a:pPr>
            <a:r>
              <a:rPr lang="en-US" sz="2777">
                <a:solidFill>
                  <a:srgbClr val="034093"/>
                </a:solidFill>
                <a:latin typeface="Comic Relief"/>
                <a:ea typeface="Comic Relief"/>
                <a:cs typeface="Comic Relief"/>
                <a:sym typeface="Comic Relief"/>
              </a:rPr>
              <a:t>Staff Observations</a:t>
            </a:r>
          </a:p>
          <a:p>
            <a:pPr algn="just" marL="599606" indent="-299803" lvl="1">
              <a:lnSpc>
                <a:spcPts val="3888"/>
              </a:lnSpc>
              <a:spcBef>
                <a:spcPct val="0"/>
              </a:spcBef>
              <a:buFont typeface="Arial"/>
              <a:buChar char="•"/>
            </a:pPr>
            <a:r>
              <a:rPr lang="en-US" sz="2777">
                <a:solidFill>
                  <a:srgbClr val="034093"/>
                </a:solidFill>
                <a:latin typeface="Comic Relief"/>
                <a:ea typeface="Comic Relief"/>
                <a:cs typeface="Comic Relief"/>
                <a:sym typeface="Comic Relief"/>
              </a:rPr>
              <a:t>Schoolwide writes (team marking)</a:t>
            </a:r>
          </a:p>
        </p:txBody>
      </p:sp>
      <p:sp>
        <p:nvSpPr>
          <p:cNvPr name="Freeform 7" id="7"/>
          <p:cNvSpPr/>
          <p:nvPr/>
        </p:nvSpPr>
        <p:spPr>
          <a:xfrm flipH="false" flipV="false" rot="0">
            <a:off x="11485846" y="1656463"/>
            <a:ext cx="1291254" cy="2694791"/>
          </a:xfrm>
          <a:custGeom>
            <a:avLst/>
            <a:gdLst/>
            <a:ahLst/>
            <a:cxnLst/>
            <a:rect r="r" b="b" t="t" l="l"/>
            <a:pathLst>
              <a:path h="2694791" w="1291254">
                <a:moveTo>
                  <a:pt x="0" y="0"/>
                </a:moveTo>
                <a:lnTo>
                  <a:pt x="1291254" y="0"/>
                </a:lnTo>
                <a:lnTo>
                  <a:pt x="1291254" y="2694792"/>
                </a:lnTo>
                <a:lnTo>
                  <a:pt x="0" y="26947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2871014" y="1590250"/>
            <a:ext cx="10441431" cy="1060546"/>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Checking</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2767604" y="639759"/>
            <a:ext cx="3719006" cy="4602519"/>
          </a:xfrm>
          <a:custGeom>
            <a:avLst/>
            <a:gdLst/>
            <a:ahLst/>
            <a:cxnLst/>
            <a:rect r="r" b="b" t="t" l="l"/>
            <a:pathLst>
              <a:path h="4602519" w="3719006">
                <a:moveTo>
                  <a:pt x="0" y="0"/>
                </a:moveTo>
                <a:lnTo>
                  <a:pt x="3719005" y="0"/>
                </a:lnTo>
                <a:lnTo>
                  <a:pt x="3719005" y="4602519"/>
                </a:lnTo>
                <a:lnTo>
                  <a:pt x="0" y="4602519"/>
                </a:lnTo>
                <a:lnTo>
                  <a:pt x="0" y="0"/>
                </a:lnTo>
                <a:close/>
              </a:path>
            </a:pathLst>
          </a:custGeom>
          <a:blipFill>
            <a:blip r:embed="rId3"/>
            <a:stretch>
              <a:fillRect l="-13591" t="-18663" r="-16979" b="-22010"/>
            </a:stretch>
          </a:blipFill>
        </p:spPr>
      </p:sp>
      <p:sp>
        <p:nvSpPr>
          <p:cNvPr name="Freeform 4" id="4"/>
          <p:cNvSpPr/>
          <p:nvPr/>
        </p:nvSpPr>
        <p:spPr>
          <a:xfrm flipH="false" flipV="false" rot="0">
            <a:off x="6867609" y="639759"/>
            <a:ext cx="3821253" cy="4568897"/>
          </a:xfrm>
          <a:custGeom>
            <a:avLst/>
            <a:gdLst/>
            <a:ahLst/>
            <a:cxnLst/>
            <a:rect r="r" b="b" t="t" l="l"/>
            <a:pathLst>
              <a:path h="4568897" w="3821253">
                <a:moveTo>
                  <a:pt x="0" y="0"/>
                </a:moveTo>
                <a:lnTo>
                  <a:pt x="3821254" y="0"/>
                </a:lnTo>
                <a:lnTo>
                  <a:pt x="3821254" y="4568897"/>
                </a:lnTo>
                <a:lnTo>
                  <a:pt x="0" y="4568897"/>
                </a:lnTo>
                <a:lnTo>
                  <a:pt x="0" y="0"/>
                </a:lnTo>
                <a:close/>
              </a:path>
            </a:pathLst>
          </a:custGeom>
          <a:blipFill>
            <a:blip r:embed="rId4"/>
            <a:stretch>
              <a:fillRect l="-12139" t="-18092" r="-8018" b="-15901"/>
            </a:stretch>
          </a:blipFill>
        </p:spPr>
      </p:sp>
      <p:sp>
        <p:nvSpPr>
          <p:cNvPr name="Freeform 5" id="5"/>
          <p:cNvSpPr/>
          <p:nvPr/>
        </p:nvSpPr>
        <p:spPr>
          <a:xfrm flipH="false" flipV="false" rot="0">
            <a:off x="11069863" y="639759"/>
            <a:ext cx="3918753" cy="4586720"/>
          </a:xfrm>
          <a:custGeom>
            <a:avLst/>
            <a:gdLst/>
            <a:ahLst/>
            <a:cxnLst/>
            <a:rect r="r" b="b" t="t" l="l"/>
            <a:pathLst>
              <a:path h="4586720" w="3918753">
                <a:moveTo>
                  <a:pt x="0" y="0"/>
                </a:moveTo>
                <a:lnTo>
                  <a:pt x="3918753" y="0"/>
                </a:lnTo>
                <a:lnTo>
                  <a:pt x="3918753" y="4586720"/>
                </a:lnTo>
                <a:lnTo>
                  <a:pt x="0" y="4586720"/>
                </a:lnTo>
                <a:lnTo>
                  <a:pt x="0" y="0"/>
                </a:lnTo>
                <a:close/>
              </a:path>
            </a:pathLst>
          </a:custGeom>
          <a:blipFill>
            <a:blip r:embed="rId5"/>
            <a:stretch>
              <a:fillRect l="-5949" t="-11274" r="-7282" b="-17715"/>
            </a:stretch>
          </a:blipFill>
        </p:spPr>
      </p:sp>
      <p:sp>
        <p:nvSpPr>
          <p:cNvPr name="Freeform 6" id="6"/>
          <p:cNvSpPr/>
          <p:nvPr/>
        </p:nvSpPr>
        <p:spPr>
          <a:xfrm flipH="false" flipV="false" rot="0">
            <a:off x="4628808" y="5421027"/>
            <a:ext cx="3851255" cy="4756027"/>
          </a:xfrm>
          <a:custGeom>
            <a:avLst/>
            <a:gdLst/>
            <a:ahLst/>
            <a:cxnLst/>
            <a:rect r="r" b="b" t="t" l="l"/>
            <a:pathLst>
              <a:path h="4756027" w="3851255">
                <a:moveTo>
                  <a:pt x="0" y="0"/>
                </a:moveTo>
                <a:lnTo>
                  <a:pt x="3851255" y="0"/>
                </a:lnTo>
                <a:lnTo>
                  <a:pt x="3851255" y="4756026"/>
                </a:lnTo>
                <a:lnTo>
                  <a:pt x="0" y="4756026"/>
                </a:lnTo>
                <a:lnTo>
                  <a:pt x="0" y="0"/>
                </a:lnTo>
                <a:close/>
              </a:path>
            </a:pathLst>
          </a:custGeom>
          <a:blipFill>
            <a:blip r:embed="rId6"/>
            <a:stretch>
              <a:fillRect l="-7373" t="-9766" r="-10599" b="-17607"/>
            </a:stretch>
          </a:blipFill>
        </p:spPr>
      </p:sp>
      <p:sp>
        <p:nvSpPr>
          <p:cNvPr name="Freeform 7" id="7"/>
          <p:cNvSpPr/>
          <p:nvPr/>
        </p:nvSpPr>
        <p:spPr>
          <a:xfrm flipH="false" flipV="false" rot="0">
            <a:off x="9624690" y="5436669"/>
            <a:ext cx="3894391" cy="4740384"/>
          </a:xfrm>
          <a:custGeom>
            <a:avLst/>
            <a:gdLst/>
            <a:ahLst/>
            <a:cxnLst/>
            <a:rect r="r" b="b" t="t" l="l"/>
            <a:pathLst>
              <a:path h="4740384" w="3894391">
                <a:moveTo>
                  <a:pt x="0" y="0"/>
                </a:moveTo>
                <a:lnTo>
                  <a:pt x="3894390" y="0"/>
                </a:lnTo>
                <a:lnTo>
                  <a:pt x="3894390" y="4740384"/>
                </a:lnTo>
                <a:lnTo>
                  <a:pt x="0" y="4740384"/>
                </a:lnTo>
                <a:lnTo>
                  <a:pt x="0" y="0"/>
                </a:lnTo>
                <a:close/>
              </a:path>
            </a:pathLst>
          </a:custGeom>
          <a:blipFill>
            <a:blip r:embed="rId7"/>
            <a:stretch>
              <a:fillRect l="-11425" t="-8997" r="-10999" b="-25104"/>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0">
            <a:off x="14293993" y="6588534"/>
            <a:ext cx="7988015" cy="4867696"/>
          </a:xfrm>
          <a:custGeom>
            <a:avLst/>
            <a:gdLst/>
            <a:ahLst/>
            <a:cxnLst/>
            <a:rect r="r" b="b" t="t" l="l"/>
            <a:pathLst>
              <a:path h="4867696" w="7988015">
                <a:moveTo>
                  <a:pt x="0" y="0"/>
                </a:moveTo>
                <a:lnTo>
                  <a:pt x="7988014" y="0"/>
                </a:lnTo>
                <a:lnTo>
                  <a:pt x="7988014" y="4867697"/>
                </a:lnTo>
                <a:lnTo>
                  <a:pt x="0" y="4867697"/>
                </a:lnTo>
                <a:lnTo>
                  <a:pt x="0" y="0"/>
                </a:lnTo>
                <a:close/>
              </a:path>
            </a:pathLst>
          </a:custGeom>
          <a:blipFill>
            <a:blip r:embed="rId3"/>
            <a:stretch>
              <a:fillRect l="0" t="0" r="0" b="0"/>
            </a:stretch>
          </a:blipFill>
        </p:spPr>
      </p:sp>
      <p:sp>
        <p:nvSpPr>
          <p:cNvPr name="Freeform 4" id="4"/>
          <p:cNvSpPr/>
          <p:nvPr/>
        </p:nvSpPr>
        <p:spPr>
          <a:xfrm flipH="false" flipV="false" rot="857255">
            <a:off x="16362349" y="914627"/>
            <a:ext cx="1440180" cy="4114800"/>
          </a:xfrm>
          <a:custGeom>
            <a:avLst/>
            <a:gdLst/>
            <a:ahLst/>
            <a:cxnLst/>
            <a:rect r="r" b="b" t="t" l="l"/>
            <a:pathLst>
              <a:path h="4114800" w="1440180">
                <a:moveTo>
                  <a:pt x="0" y="0"/>
                </a:moveTo>
                <a:lnTo>
                  <a:pt x="1440180" y="0"/>
                </a:lnTo>
                <a:lnTo>
                  <a:pt x="144018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5" id="5"/>
          <p:cNvSpPr/>
          <p:nvPr/>
        </p:nvSpPr>
        <p:spPr>
          <a:xfrm flipH="false" flipV="false" rot="0">
            <a:off x="-312703" y="902429"/>
            <a:ext cx="3183718" cy="2776467"/>
          </a:xfrm>
          <a:custGeom>
            <a:avLst/>
            <a:gdLst/>
            <a:ahLst/>
            <a:cxnLst/>
            <a:rect r="r" b="b" t="t" l="l"/>
            <a:pathLst>
              <a:path h="2776467" w="3183718">
                <a:moveTo>
                  <a:pt x="0" y="0"/>
                </a:moveTo>
                <a:lnTo>
                  <a:pt x="3183717" y="0"/>
                </a:lnTo>
                <a:lnTo>
                  <a:pt x="3183717" y="2776467"/>
                </a:lnTo>
                <a:lnTo>
                  <a:pt x="0" y="27764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pic>
        <p:nvPicPr>
          <p:cNvPr name="Picture 6" id="6">
            <a:hlinkClick action="ppaction://media"/>
          </p:cNvPr>
          <p:cNvPicPr>
            <a:picLocks noChangeAspect="true"/>
          </p:cNvPicPr>
          <p:nvPr>
            <a:videoFile r:link="rId9"/>
            <p:extLst>
              <p:ext uri="{DAA4B4D4-6D71-4841-9C94-3DE7FCFB9230}">
                <p14:media xmlns:p14="http://schemas.microsoft.com/office/powerpoint/2010/main" r:embed="rId10"/>
              </p:ext>
            </p:extLst>
          </p:nvPr>
        </p:nvPicPr>
        <p:blipFill>
          <a:blip r:embed="rId8"/>
          <a:srcRect l="0" t="657" r="0" b="657"/>
          <a:stretch>
            <a:fillRect/>
          </a:stretch>
        </p:blipFill>
        <p:spPr>
          <a:xfrm flipH="false" flipV="false" rot="0">
            <a:off x="912570" y="2426044"/>
            <a:ext cx="4241425" cy="7441096"/>
          </a:xfrm>
          <a:prstGeom prst="rect">
            <a:avLst/>
          </a:prstGeom>
        </p:spPr>
      </p:pic>
      <p:pic>
        <p:nvPicPr>
          <p:cNvPr name="Picture 7" id="7">
            <a:hlinkClick action="ppaction://media"/>
          </p:cNvPr>
          <p:cNvPicPr>
            <a:picLocks noChangeAspect="true"/>
          </p:cNvPicPr>
          <p:nvPr>
            <a:videoFile r:link="rId12"/>
            <p:extLst>
              <p:ext uri="{DAA4B4D4-6D71-4841-9C94-3DE7FCFB9230}">
                <p14:media xmlns:p14="http://schemas.microsoft.com/office/powerpoint/2010/main" r:embed="rId13"/>
              </p:ext>
            </p:extLst>
          </p:nvPr>
        </p:nvPicPr>
        <p:blipFill>
          <a:blip r:embed="rId11"/>
          <a:srcRect l="0" t="0" r="0" b="0"/>
          <a:stretch>
            <a:fillRect/>
          </a:stretch>
        </p:blipFill>
        <p:spPr>
          <a:xfrm flipH="false" flipV="false" rot="0">
            <a:off x="5968204" y="2582508"/>
            <a:ext cx="9908674" cy="5573629"/>
          </a:xfrm>
          <a:prstGeom prst="rect">
            <a:avLst/>
          </a:prstGeom>
        </p:spPr>
      </p:pic>
      <p:sp>
        <p:nvSpPr>
          <p:cNvPr name="TextBox 8" id="8"/>
          <p:cNvSpPr txBox="true"/>
          <p:nvPr/>
        </p:nvSpPr>
        <p:spPr>
          <a:xfrm rot="0">
            <a:off x="6817869" y="854797"/>
            <a:ext cx="10441431" cy="1060591"/>
          </a:xfrm>
          <a:prstGeom prst="rect">
            <a:avLst/>
          </a:prstGeom>
        </p:spPr>
        <p:txBody>
          <a:bodyPr anchor="t" rtlCol="false" tIns="0" lIns="0" bIns="0" rIns="0">
            <a:spAutoFit/>
          </a:bodyPr>
          <a:lstStyle/>
          <a:p>
            <a:pPr algn="l" marL="0" indent="0" lvl="0">
              <a:lnSpc>
                <a:spcPts val="7838"/>
              </a:lnSpc>
              <a:spcBef>
                <a:spcPct val="0"/>
              </a:spcBef>
            </a:pPr>
            <a:r>
              <a:rPr lang="en-US" sz="8428">
                <a:solidFill>
                  <a:srgbClr val="034093"/>
                </a:solidFill>
                <a:latin typeface="Children One"/>
                <a:ea typeface="Children One"/>
                <a:cs typeface="Children One"/>
                <a:sym typeface="Children One"/>
              </a:rPr>
              <a:t>Street Data</a:t>
            </a:r>
          </a:p>
        </p:txBody>
      </p:sp>
    </p:spTree>
  </p:cSld>
  <p:clrMapOvr>
    <a:masterClrMapping/>
  </p:clrMapOvr>
  <p:timing>
    <p:tnLst>
      <p:par>
        <p:cTn dur="indefinite" restart="never" nodeType="tmRoot">
          <p:childTnLst>
            <p:video>
              <p:cMediaNode vol="100000">
                <p:cTn fill="hold" display="false">
                  <p:stCondLst>
                    <p:cond delay="indefinite"/>
                  </p:stCondLst>
                </p:cTn>
                <p:tgtEl>
                  <p:spTgt spid="6"/>
                </p:tgtEl>
              </p:cMediaNode>
            </p:video>
            <p:video>
              <p:cMediaNode vol="100000">
                <p:cTn fill="hold" display="false">
                  <p:stCondLst>
                    <p:cond delay="indefinite"/>
                  </p:stCondLst>
                </p:cTn>
                <p:tgtEl>
                  <p:spTgt spid="7"/>
                </p:tgtEl>
              </p:cMediaNode>
            </p:video>
          </p:childTnLst>
        </p:cTn>
      </p:par>
    </p:tnLst>
  </p:timing>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6006707">
            <a:off x="-3962210" y="5143500"/>
            <a:ext cx="7924419" cy="8229600"/>
          </a:xfrm>
          <a:custGeom>
            <a:avLst/>
            <a:gdLst/>
            <a:ahLst/>
            <a:cxnLst/>
            <a:rect r="r" b="b" t="t" l="l"/>
            <a:pathLst>
              <a:path h="8229600" w="7924419">
                <a:moveTo>
                  <a:pt x="0" y="0"/>
                </a:moveTo>
                <a:lnTo>
                  <a:pt x="7924420" y="0"/>
                </a:lnTo>
                <a:lnTo>
                  <a:pt x="7924420"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1435664" y="-15442"/>
            <a:ext cx="4335536" cy="2088283"/>
          </a:xfrm>
          <a:custGeom>
            <a:avLst/>
            <a:gdLst/>
            <a:ahLst/>
            <a:cxnLst/>
            <a:rect r="r" b="b" t="t" l="l"/>
            <a:pathLst>
              <a:path h="2088283" w="4335536">
                <a:moveTo>
                  <a:pt x="0" y="0"/>
                </a:moveTo>
                <a:lnTo>
                  <a:pt x="4335537" y="0"/>
                </a:lnTo>
                <a:lnTo>
                  <a:pt x="4335537" y="2088284"/>
                </a:lnTo>
                <a:lnTo>
                  <a:pt x="0" y="20882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4366702">
            <a:off x="-140187" y="1365701"/>
            <a:ext cx="2337775" cy="3535387"/>
          </a:xfrm>
          <a:custGeom>
            <a:avLst/>
            <a:gdLst/>
            <a:ahLst/>
            <a:cxnLst/>
            <a:rect r="r" b="b" t="t" l="l"/>
            <a:pathLst>
              <a:path h="3535387" w="2337775">
                <a:moveTo>
                  <a:pt x="0" y="0"/>
                </a:moveTo>
                <a:lnTo>
                  <a:pt x="2337774" y="0"/>
                </a:lnTo>
                <a:lnTo>
                  <a:pt x="2337774" y="3535387"/>
                </a:lnTo>
                <a:lnTo>
                  <a:pt x="0" y="35353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8722855">
            <a:off x="7538585" y="8734330"/>
            <a:ext cx="4335536" cy="2088283"/>
          </a:xfrm>
          <a:custGeom>
            <a:avLst/>
            <a:gdLst/>
            <a:ahLst/>
            <a:cxnLst/>
            <a:rect r="r" b="b" t="t" l="l"/>
            <a:pathLst>
              <a:path h="2088283" w="4335536">
                <a:moveTo>
                  <a:pt x="0" y="0"/>
                </a:moveTo>
                <a:lnTo>
                  <a:pt x="4335536" y="0"/>
                </a:lnTo>
                <a:lnTo>
                  <a:pt x="4335536" y="2088284"/>
                </a:lnTo>
                <a:lnTo>
                  <a:pt x="0" y="20882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268266" y="3133394"/>
            <a:ext cx="4337416" cy="7102586"/>
          </a:xfrm>
          <a:custGeom>
            <a:avLst/>
            <a:gdLst/>
            <a:ahLst/>
            <a:cxnLst/>
            <a:rect r="r" b="b" t="t" l="l"/>
            <a:pathLst>
              <a:path h="7102586" w="4337416">
                <a:moveTo>
                  <a:pt x="0" y="0"/>
                </a:moveTo>
                <a:lnTo>
                  <a:pt x="4337416" y="0"/>
                </a:lnTo>
                <a:lnTo>
                  <a:pt x="4337416" y="7102586"/>
                </a:lnTo>
                <a:lnTo>
                  <a:pt x="0" y="7102586"/>
                </a:lnTo>
                <a:lnTo>
                  <a:pt x="0" y="0"/>
                </a:lnTo>
                <a:close/>
              </a:path>
            </a:pathLst>
          </a:custGeom>
          <a:blipFill>
            <a:blip r:embed="rId8"/>
            <a:stretch>
              <a:fillRect l="0" t="-8565" r="0" b="0"/>
            </a:stretch>
          </a:blipFill>
        </p:spPr>
      </p:sp>
      <p:sp>
        <p:nvSpPr>
          <p:cNvPr name="Freeform 8" id="8"/>
          <p:cNvSpPr/>
          <p:nvPr/>
        </p:nvSpPr>
        <p:spPr>
          <a:xfrm flipH="false" flipV="false" rot="0">
            <a:off x="3564847" y="629978"/>
            <a:ext cx="9410230" cy="7057672"/>
          </a:xfrm>
          <a:custGeom>
            <a:avLst/>
            <a:gdLst/>
            <a:ahLst/>
            <a:cxnLst/>
            <a:rect r="r" b="b" t="t" l="l"/>
            <a:pathLst>
              <a:path h="7057672" w="9410230">
                <a:moveTo>
                  <a:pt x="0" y="0"/>
                </a:moveTo>
                <a:lnTo>
                  <a:pt x="9410230" y="0"/>
                </a:lnTo>
                <a:lnTo>
                  <a:pt x="9410230" y="7057673"/>
                </a:lnTo>
                <a:lnTo>
                  <a:pt x="0" y="7057673"/>
                </a:lnTo>
                <a:lnTo>
                  <a:pt x="0" y="0"/>
                </a:lnTo>
                <a:close/>
              </a:path>
            </a:pathLst>
          </a:custGeom>
          <a:blipFill>
            <a:blip r:embed="rId9"/>
            <a:stretch>
              <a:fillRect l="0" t="0" r="0" b="0"/>
            </a:stretch>
          </a:blipFill>
        </p:spPr>
      </p:sp>
      <p:sp>
        <p:nvSpPr>
          <p:cNvPr name="Freeform 9" id="9"/>
          <p:cNvSpPr/>
          <p:nvPr/>
        </p:nvSpPr>
        <p:spPr>
          <a:xfrm flipH="false" flipV="false" rot="0">
            <a:off x="16540323" y="272362"/>
            <a:ext cx="1437953" cy="2442384"/>
          </a:xfrm>
          <a:custGeom>
            <a:avLst/>
            <a:gdLst/>
            <a:ahLst/>
            <a:cxnLst/>
            <a:rect r="r" b="b" t="t" l="l"/>
            <a:pathLst>
              <a:path h="2442384" w="1437953">
                <a:moveTo>
                  <a:pt x="0" y="0"/>
                </a:moveTo>
                <a:lnTo>
                  <a:pt x="1437954" y="0"/>
                </a:lnTo>
                <a:lnTo>
                  <a:pt x="1437954" y="2442383"/>
                </a:lnTo>
                <a:lnTo>
                  <a:pt x="0" y="244238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p:cNvSpPr/>
          <p:nvPr/>
        </p:nvSpPr>
        <p:spPr>
          <a:xfrm flipH="false" flipV="false" rot="-6006707">
            <a:off x="-3962210" y="5143500"/>
            <a:ext cx="7924419" cy="8229600"/>
          </a:xfrm>
          <a:custGeom>
            <a:avLst/>
            <a:gdLst/>
            <a:ahLst/>
            <a:cxnLst/>
            <a:rect r="r" b="b" t="t" l="l"/>
            <a:pathLst>
              <a:path h="8229600" w="7924419">
                <a:moveTo>
                  <a:pt x="0" y="0"/>
                </a:moveTo>
                <a:lnTo>
                  <a:pt x="7924420" y="0"/>
                </a:lnTo>
                <a:lnTo>
                  <a:pt x="7924420"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1435664" y="-15442"/>
            <a:ext cx="4335536" cy="2088283"/>
          </a:xfrm>
          <a:custGeom>
            <a:avLst/>
            <a:gdLst/>
            <a:ahLst/>
            <a:cxnLst/>
            <a:rect r="r" b="b" t="t" l="l"/>
            <a:pathLst>
              <a:path h="2088283" w="4335536">
                <a:moveTo>
                  <a:pt x="0" y="0"/>
                </a:moveTo>
                <a:lnTo>
                  <a:pt x="4335537" y="0"/>
                </a:lnTo>
                <a:lnTo>
                  <a:pt x="4335537" y="2088284"/>
                </a:lnTo>
                <a:lnTo>
                  <a:pt x="0" y="20882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4366702">
            <a:off x="-140187" y="1365701"/>
            <a:ext cx="2337775" cy="3535387"/>
          </a:xfrm>
          <a:custGeom>
            <a:avLst/>
            <a:gdLst/>
            <a:ahLst/>
            <a:cxnLst/>
            <a:rect r="r" b="b" t="t" l="l"/>
            <a:pathLst>
              <a:path h="3535387" w="2337775">
                <a:moveTo>
                  <a:pt x="0" y="0"/>
                </a:moveTo>
                <a:lnTo>
                  <a:pt x="2337774" y="0"/>
                </a:lnTo>
                <a:lnTo>
                  <a:pt x="2337774" y="3535387"/>
                </a:lnTo>
                <a:lnTo>
                  <a:pt x="0" y="353538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6" id="6"/>
          <p:cNvSpPr/>
          <p:nvPr/>
        </p:nvSpPr>
        <p:spPr>
          <a:xfrm flipH="false" flipV="false" rot="-8722855">
            <a:off x="7538585" y="8734330"/>
            <a:ext cx="4335536" cy="2088283"/>
          </a:xfrm>
          <a:custGeom>
            <a:avLst/>
            <a:gdLst/>
            <a:ahLst/>
            <a:cxnLst/>
            <a:rect r="r" b="b" t="t" l="l"/>
            <a:pathLst>
              <a:path h="2088283" w="4335536">
                <a:moveTo>
                  <a:pt x="0" y="0"/>
                </a:moveTo>
                <a:lnTo>
                  <a:pt x="4335536" y="0"/>
                </a:lnTo>
                <a:lnTo>
                  <a:pt x="4335536" y="2088284"/>
                </a:lnTo>
                <a:lnTo>
                  <a:pt x="0" y="20882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6540323" y="272362"/>
            <a:ext cx="1437953" cy="2442384"/>
          </a:xfrm>
          <a:custGeom>
            <a:avLst/>
            <a:gdLst/>
            <a:ahLst/>
            <a:cxnLst/>
            <a:rect r="r" b="b" t="t" l="l"/>
            <a:pathLst>
              <a:path h="2442384" w="1437953">
                <a:moveTo>
                  <a:pt x="0" y="0"/>
                </a:moveTo>
                <a:lnTo>
                  <a:pt x="1437954" y="0"/>
                </a:lnTo>
                <a:lnTo>
                  <a:pt x="1437954" y="2442383"/>
                </a:lnTo>
                <a:lnTo>
                  <a:pt x="0" y="244238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TextBox 8" id="8"/>
          <p:cNvSpPr txBox="true"/>
          <p:nvPr/>
        </p:nvSpPr>
        <p:spPr>
          <a:xfrm rot="0">
            <a:off x="1727110" y="3868336"/>
            <a:ext cx="15958486" cy="2532375"/>
          </a:xfrm>
          <a:prstGeom prst="rect">
            <a:avLst/>
          </a:prstGeom>
        </p:spPr>
        <p:txBody>
          <a:bodyPr anchor="t" rtlCol="false" tIns="0" lIns="0" bIns="0" rIns="0">
            <a:spAutoFit/>
          </a:bodyPr>
          <a:lstStyle/>
          <a:p>
            <a:pPr algn="ctr">
              <a:lnSpc>
                <a:spcPts val="10194"/>
              </a:lnSpc>
            </a:pPr>
            <a:r>
              <a:rPr lang="en-US" sz="7282">
                <a:solidFill>
                  <a:srgbClr val="000000"/>
                </a:solidFill>
                <a:latin typeface="Children One"/>
                <a:ea typeface="Children One"/>
                <a:cs typeface="Children One"/>
                <a:sym typeface="Children One"/>
              </a:rPr>
              <a:t>We can’t wait to see the growth this year!</a:t>
            </a:r>
          </a:p>
          <a:p>
            <a:pPr algn="ctr">
              <a:lnSpc>
                <a:spcPts val="10194"/>
              </a:lnSpc>
              <a:spcBef>
                <a:spcPct val="0"/>
              </a:spcBef>
            </a:pPr>
            <a:r>
              <a:rPr lang="en-US" sz="7282">
                <a:solidFill>
                  <a:srgbClr val="000000"/>
                </a:solidFill>
                <a:latin typeface="Children One"/>
                <a:ea typeface="Children One"/>
                <a:cs typeface="Children One"/>
                <a:sym typeface="Children One"/>
              </a:rPr>
              <a:t>More to come!!</a:t>
            </a:r>
          </a:p>
        </p:txBody>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DAHLco6yngQ</dc:identifier>
  <dcterms:modified xsi:type="dcterms:W3CDTF">2011-08-01T06:04:30Z</dcterms:modified>
  <cp:revision>1</cp:revision>
  <dc:title>October 26 b- School Plan Presentation  </dc:title>
</cp:coreProperties>
</file>